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8"/>
  </p:notesMasterIdLst>
  <p:sldIdLst>
    <p:sldId id="256" r:id="rId2"/>
    <p:sldId id="262" r:id="rId3"/>
    <p:sldId id="263" r:id="rId4"/>
    <p:sldId id="307" r:id="rId5"/>
    <p:sldId id="264" r:id="rId6"/>
    <p:sldId id="266" r:id="rId7"/>
    <p:sldId id="303" r:id="rId8"/>
    <p:sldId id="305" r:id="rId9"/>
    <p:sldId id="306" r:id="rId10"/>
    <p:sldId id="273" r:id="rId11"/>
    <p:sldId id="274" r:id="rId12"/>
    <p:sldId id="308" r:id="rId13"/>
    <p:sldId id="348" r:id="rId14"/>
    <p:sldId id="350" r:id="rId15"/>
    <p:sldId id="347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09" r:id="rId36"/>
    <p:sldId id="374" r:id="rId37"/>
    <p:sldId id="372" r:id="rId38"/>
    <p:sldId id="315" r:id="rId39"/>
    <p:sldId id="316" r:id="rId40"/>
    <p:sldId id="326" r:id="rId41"/>
    <p:sldId id="312" r:id="rId42"/>
    <p:sldId id="310" r:id="rId43"/>
    <p:sldId id="317" r:id="rId44"/>
    <p:sldId id="318" r:id="rId45"/>
    <p:sldId id="319" r:id="rId46"/>
    <p:sldId id="320" r:id="rId47"/>
    <p:sldId id="313" r:id="rId48"/>
    <p:sldId id="311" r:id="rId49"/>
    <p:sldId id="321" r:id="rId50"/>
    <p:sldId id="322" r:id="rId51"/>
    <p:sldId id="323" r:id="rId52"/>
    <p:sldId id="324" r:id="rId53"/>
    <p:sldId id="325" r:id="rId54"/>
    <p:sldId id="314" r:id="rId55"/>
    <p:sldId id="268" r:id="rId56"/>
    <p:sldId id="301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F6ACE-4AFE-4F33-994D-54A5A76CB7C9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C9142-99B9-4223-8B38-248DFBD16F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271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C9142-99B9-4223-8B38-248DFBD16F85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12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205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924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1545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1421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697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173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825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0242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225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698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42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302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623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884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45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216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803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941C3B7-A6F3-4FD0-87D0-F1EA24B5802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1271A80-A9E5-41BA-B225-38EA59D6CA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16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09816" y="1300786"/>
            <a:ext cx="9131172" cy="4185614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3100" dirty="0"/>
              <a:t>„Modernizacja obiektów piętrzących Kanału Bydgoskiego obejmująca zadania: </a:t>
            </a:r>
            <a:br>
              <a:rPr lang="pl-PL" sz="3100" dirty="0"/>
            </a:br>
            <a:r>
              <a:rPr lang="pl-PL" sz="3100" b="1" dirty="0"/>
              <a:t>śluza Okole </a:t>
            </a:r>
            <a:r>
              <a:rPr lang="pl-PL" sz="3100" dirty="0"/>
              <a:t>z zabudowaniami, </a:t>
            </a:r>
            <a:br>
              <a:rPr lang="pl-PL" sz="3100" dirty="0"/>
            </a:br>
            <a:r>
              <a:rPr lang="pl-PL" sz="3100" b="1" dirty="0"/>
              <a:t>śluza </a:t>
            </a:r>
            <a:r>
              <a:rPr lang="pl-PL" sz="3100" b="1" dirty="0" err="1"/>
              <a:t>Czyżkówko</a:t>
            </a:r>
            <a:r>
              <a:rPr lang="pl-PL" sz="3100" b="1" dirty="0"/>
              <a:t> </a:t>
            </a:r>
            <a:r>
              <a:rPr lang="pl-PL" sz="3100" dirty="0"/>
              <a:t>z zabudowaniami, </a:t>
            </a:r>
            <a:br>
              <a:rPr lang="pl-PL" sz="3100" dirty="0"/>
            </a:br>
            <a:r>
              <a:rPr lang="pl-PL" sz="3100" b="1" dirty="0"/>
              <a:t>śluza Prądy </a:t>
            </a:r>
            <a:r>
              <a:rPr lang="pl-PL" sz="3100" dirty="0"/>
              <a:t>z zabudowaniami i mostem, </a:t>
            </a:r>
            <a:br>
              <a:rPr lang="pl-PL" sz="3100" dirty="0"/>
            </a:br>
            <a:r>
              <a:rPr lang="pl-PL" sz="3100" b="1" dirty="0"/>
              <a:t>śluza Osowa Góra </a:t>
            </a:r>
            <a:r>
              <a:rPr lang="pl-PL" sz="3100" dirty="0"/>
              <a:t>z zabudowaniami i mostem”.</a:t>
            </a:r>
            <a:br>
              <a:rPr lang="pl-PL" sz="3100" dirty="0"/>
            </a:br>
            <a:br>
              <a:rPr lang="pl-PL" sz="3100" dirty="0"/>
            </a:br>
            <a:br>
              <a:rPr lang="pl-PL" dirty="0"/>
            </a:br>
            <a:endParaRPr lang="pl-PL" b="1" i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DE677F66-B17D-4EDB-B8D3-35D6F0275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43578"/>
            <a:ext cx="12188825" cy="1214422"/>
          </a:xfrm>
          <a:solidFill>
            <a:srgbClr val="0070C0">
              <a:alpha val="86000"/>
            </a:srgbClr>
          </a:solidFill>
        </p:spPr>
        <p:txBody>
          <a:bodyPr rtlCol="0">
            <a:noAutofit/>
          </a:bodyPr>
          <a:lstStyle/>
          <a:p>
            <a:pPr algn="r" rtl="0"/>
            <a:endParaRPr lang="pl-PL" sz="1800" b="1" dirty="0">
              <a:solidFill>
                <a:schemeClr val="bg1"/>
              </a:solidFill>
              <a:latin typeface="+mj-lt"/>
            </a:endParaRPr>
          </a:p>
          <a:p>
            <a:pPr algn="r" rtl="0"/>
            <a:r>
              <a:rPr lang="pl-PL" sz="1800" b="1" dirty="0">
                <a:solidFill>
                  <a:schemeClr val="bg1"/>
                </a:solidFill>
                <a:latin typeface="+mj-lt"/>
              </a:rPr>
              <a:t>Regionalny Zarząd Gospodarki Wodnej wód polskich w Bydgoszczy</a:t>
            </a:r>
          </a:p>
        </p:txBody>
      </p:sp>
      <p:pic>
        <p:nvPicPr>
          <p:cNvPr id="4" name="Obraz 3" descr="pgw.jpg">
            <a:extLst>
              <a:ext uri="{FF2B5EF4-FFF2-40B4-BE49-F238E27FC236}">
                <a16:creationId xmlns:a16="http://schemas.microsoft.com/office/drawing/2014/main" id="{D5E9D17D-3C39-49DB-8C9E-1460B1363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515" y="0"/>
            <a:ext cx="3264310" cy="1404444"/>
          </a:xfrm>
          <a:prstGeom prst="rect">
            <a:avLst/>
          </a:prstGeom>
          <a:effectLst>
            <a:glow rad="101600">
              <a:schemeClr val="bg2">
                <a:lumMod val="40000"/>
                <a:lumOff val="60000"/>
                <a:alpha val="40000"/>
              </a:schemeClr>
            </a:glow>
            <a:outerShdw blurRad="114300" sx="1000" sy="1000" algn="ctr" rotWithShape="0">
              <a:srgbClr val="000000">
                <a:alpha val="49000"/>
              </a:srgbClr>
            </a:outerShdw>
            <a:softEdge rad="127000"/>
          </a:effec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5A3C34B-33A0-4DBC-8AFE-F734AEFCC009}"/>
              </a:ext>
            </a:extLst>
          </p:cNvPr>
          <p:cNvSpPr txBox="1">
            <a:spLocks/>
          </p:cNvSpPr>
          <p:nvPr/>
        </p:nvSpPr>
        <p:spPr>
          <a:xfrm>
            <a:off x="6096000" y="4195779"/>
            <a:ext cx="4344988" cy="1214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i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Agnieszka Siłacz </a:t>
            </a:r>
          </a:p>
          <a:p>
            <a:r>
              <a:rPr lang="pl-PL" sz="2000" i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Z-ca Dyrektora </a:t>
            </a:r>
          </a:p>
          <a:p>
            <a:r>
              <a:rPr lang="pl-PL" sz="2000" i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ds. powodzi i suszy </a:t>
            </a:r>
          </a:p>
          <a:p>
            <a:r>
              <a:rPr lang="pl-PL" sz="2000" i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RZGW w Bydgoszczy</a:t>
            </a:r>
          </a:p>
        </p:txBody>
      </p:sp>
    </p:spTree>
    <p:extLst>
      <p:ext uri="{BB962C8B-B14F-4D97-AF65-F5344CB8AC3E}">
        <p14:creationId xmlns:p14="http://schemas.microsoft.com/office/powerpoint/2010/main" val="319609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618517"/>
            <a:ext cx="10363826" cy="1496885"/>
          </a:xfrm>
        </p:spPr>
        <p:txBody>
          <a:bodyPr>
            <a:normAutofit fontScale="90000"/>
          </a:bodyPr>
          <a:lstStyle/>
          <a:p>
            <a:r>
              <a:rPr lang="pl-PL" sz="2700" dirty="0">
                <a:latin typeface="Tw Cen MT" panose="020B0602020104020603" pitchFamily="34" charset="-18"/>
              </a:rPr>
              <a:t>Obiekty kanału bydgoskiego </a:t>
            </a:r>
            <a:br>
              <a:rPr lang="pl-PL" sz="2700" dirty="0">
                <a:latin typeface="Tw Cen MT" panose="020B0602020104020603" pitchFamily="34" charset="-18"/>
              </a:rPr>
            </a:br>
            <a:r>
              <a:rPr lang="pl-PL" sz="2700" dirty="0">
                <a:latin typeface="Tw Cen MT" panose="020B0602020104020603" pitchFamily="34" charset="-18"/>
              </a:rPr>
              <a:t>wpisane są do rejestru zabytków </a:t>
            </a:r>
            <a:br>
              <a:rPr lang="pl-PL" sz="2700" dirty="0">
                <a:latin typeface="Tw Cen MT" panose="020B0602020104020603" pitchFamily="34" charset="-18"/>
              </a:rPr>
            </a:br>
            <a:r>
              <a:rPr lang="pl-PL" sz="2700" b="1" dirty="0">
                <a:latin typeface="Tw Cen MT" panose="020B0602020104020603" pitchFamily="34" charset="-18"/>
              </a:rPr>
              <a:t>nr rejestru zabytków: a/900-/1-27  z dn. 30 listopada 2005 r</a:t>
            </a:r>
            <a:r>
              <a:rPr lang="pl-PL" sz="3200" b="1" dirty="0">
                <a:latin typeface="Tw Cen MT" panose="020B0602020104020603" pitchFamily="34" charset="-18"/>
              </a:rPr>
              <a:t>.</a:t>
            </a:r>
            <a:br>
              <a:rPr lang="pl-PL" sz="3200" b="1" dirty="0">
                <a:latin typeface="Tw Cen MT" panose="020B0602020104020603" pitchFamily="34" charset="-18"/>
              </a:rPr>
            </a:br>
            <a:endParaRPr lang="pl-PL" sz="3200" b="1" dirty="0">
              <a:latin typeface="Tw Cen MT" panose="020B0602020104020603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4400" y="1713621"/>
            <a:ext cx="10363826" cy="38317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556BE617-FF12-4237-B8B1-4FB3B515FCE9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F7E03839-BCAB-48F4-AF88-409F1604928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DBB2FE12-962C-4C2C-98E0-B7844D928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7" name="Obraz 6"/>
          <p:cNvPicPr/>
          <p:nvPr/>
        </p:nvPicPr>
        <p:blipFill rotWithShape="1">
          <a:blip r:embed="rId3"/>
          <a:srcRect l="48117" t="26573" r="3765" b="9468"/>
          <a:stretch/>
        </p:blipFill>
        <p:spPr bwMode="auto">
          <a:xfrm>
            <a:off x="849885" y="1845003"/>
            <a:ext cx="6818703" cy="3471304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/>
          <p:cNvPicPr/>
          <p:nvPr/>
        </p:nvPicPr>
        <p:blipFill rotWithShape="1">
          <a:blip r:embed="rId4"/>
          <a:srcRect l="40840" t="23525" r="35351" b="9723"/>
          <a:stretch/>
        </p:blipFill>
        <p:spPr bwMode="auto">
          <a:xfrm>
            <a:off x="7733103" y="1845003"/>
            <a:ext cx="3002507" cy="3443931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375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4" y="659460"/>
            <a:ext cx="11071080" cy="740020"/>
          </a:xfrm>
        </p:spPr>
        <p:txBody>
          <a:bodyPr>
            <a:noAutofit/>
          </a:bodyPr>
          <a:lstStyle/>
          <a:p>
            <a:r>
              <a:rPr lang="pl-PL" sz="2800" dirty="0"/>
              <a:t>Stan techniczny śluzy Okole </a:t>
            </a:r>
            <a:br>
              <a:rPr lang="pl-PL" sz="2800" dirty="0"/>
            </a:br>
            <a:r>
              <a:rPr lang="pl-PL" sz="2800" dirty="0"/>
              <a:t>na podstawie przeglądu z 2016 r.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1593670"/>
            <a:ext cx="10363826" cy="41975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/>
              <a:t>Ogólna ocena obiektu:</a:t>
            </a:r>
          </a:p>
          <a:p>
            <a:pPr marL="0" indent="0" algn="ctr">
              <a:buNone/>
            </a:pPr>
            <a:endParaRPr lang="pl-PL" sz="1800" dirty="0"/>
          </a:p>
          <a:p>
            <a:pPr algn="ctr">
              <a:buFontTx/>
              <a:buChar char="-"/>
            </a:pPr>
            <a:r>
              <a:rPr lang="pl-PL" sz="1800" dirty="0"/>
              <a:t>Stan techniczny – niedostateczny (obiekt wymaga pilnego remontu kapitalnego)</a:t>
            </a:r>
          </a:p>
          <a:p>
            <a:pPr algn="ctr">
              <a:buFontTx/>
              <a:buChar char="-"/>
            </a:pPr>
            <a:endParaRPr lang="pl-PL" sz="1800" dirty="0"/>
          </a:p>
          <a:p>
            <a:pPr algn="ctr">
              <a:buFontTx/>
              <a:buChar char="-"/>
            </a:pPr>
            <a:r>
              <a:rPr lang="pl-PL" sz="1800" dirty="0"/>
              <a:t>Stan bezpieczeństwa – może zagrażać</a:t>
            </a:r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578072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7720" y="623950"/>
            <a:ext cx="10364451" cy="740020"/>
          </a:xfrm>
        </p:spPr>
        <p:txBody>
          <a:bodyPr>
            <a:noAutofit/>
          </a:bodyPr>
          <a:lstStyle/>
          <a:p>
            <a:r>
              <a:rPr lang="pl-PL" sz="2800" dirty="0"/>
              <a:t>Stan techniczny śluzy Okole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1593670"/>
            <a:ext cx="10363826" cy="41975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1800" dirty="0"/>
          </a:p>
          <a:p>
            <a:r>
              <a:rPr lang="pl-PL" sz="1800" dirty="0"/>
              <a:t>Miejski Konserwator Zabytków w Bydgoszczy decyzją nr 76/2011 z dnia 21.06.2011 r. nakazał przystąpienie do remontu śluzy,</a:t>
            </a:r>
          </a:p>
          <a:p>
            <a:r>
              <a:rPr lang="pl-PL" sz="1800" dirty="0"/>
              <a:t>Obiekt posiada decyzję nakazową kujawsko – pomorskiego nadzoru budowlanego z Bydgoszczy z terminem usunięcia nieprawidłowości do końca 2018 r.</a:t>
            </a:r>
          </a:p>
          <a:p>
            <a:r>
              <a:rPr lang="pl-PL" sz="1800" dirty="0"/>
              <a:t>projekt prac remontowych </a:t>
            </a:r>
            <a:r>
              <a:rPr lang="pl-PL" sz="1800" dirty="0" err="1"/>
              <a:t>obejmowaŁ</a:t>
            </a:r>
            <a:r>
              <a:rPr lang="pl-PL" sz="1800" dirty="0"/>
              <a:t> kompleksowe badania geotechniczne gruntu w rejonie całej śluzy oraz zinwentaryzował możliwe do zdiagnozowania uszkodzenia (po odwodnieniu śluzy, łącznie z kanałami obiegowymi i syfonem).</a:t>
            </a:r>
          </a:p>
          <a:p>
            <a:pPr marL="0" indent="0" algn="just">
              <a:buNone/>
            </a:pPr>
            <a:endParaRPr lang="pl-PL" sz="1800" b="1" dirty="0"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4215107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7324F74D-9BA0-4924-9EF8-03206384DA5B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6" name="Podtytuł 2">
              <a:extLst>
                <a:ext uri="{FF2B5EF4-FFF2-40B4-BE49-F238E27FC236}">
                  <a16:creationId xmlns:a16="http://schemas.microsoft.com/office/drawing/2014/main" id="{F4BB8061-9FCC-43F5-9823-64A73F7EE3B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7" name="Obraz 6" descr="pgw.jpg">
              <a:extLst>
                <a:ext uri="{FF2B5EF4-FFF2-40B4-BE49-F238E27FC236}">
                  <a16:creationId xmlns:a16="http://schemas.microsoft.com/office/drawing/2014/main" id="{DC062C8E-9763-49DE-8637-30591660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8" name="Obraz 7" descr="Obraz zawierający niebo, drzewo, zewnętrzne, płot&#10;&#10;Opis wygenerowany przy bardzo wysokim poziomie pewności">
            <a:extLst>
              <a:ext uri="{FF2B5EF4-FFF2-40B4-BE49-F238E27FC236}">
                <a16:creationId xmlns:a16="http://schemas.microsoft.com/office/drawing/2014/main" id="{11E9E344-92D8-4DA4-89A5-3E7AC5C3E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5" y="442784"/>
            <a:ext cx="6664411" cy="4998308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2C427A5F-6D07-4187-8B3F-19CF7290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11" y="618518"/>
            <a:ext cx="9450660" cy="510066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-18"/>
              </a:rPr>
              <a:t>śluza </a:t>
            </a:r>
            <a:r>
              <a:rPr lang="pl-PL" b="1" dirty="0" err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-18"/>
              </a:rPr>
              <a:t>okole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-18"/>
              </a:rPr>
              <a:t> nr 3</a:t>
            </a:r>
          </a:p>
        </p:txBody>
      </p:sp>
    </p:spTree>
    <p:extLst>
      <p:ext uri="{BB962C8B-B14F-4D97-AF65-F5344CB8AC3E}">
        <p14:creationId xmlns:p14="http://schemas.microsoft.com/office/powerpoint/2010/main" val="4254878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9F5A07-95A5-4777-91DB-F657AEBF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103413" cy="5258500"/>
          </a:xfrm>
        </p:spPr>
        <p:txBody>
          <a:bodyPr>
            <a:normAutofit/>
          </a:bodyPr>
          <a:lstStyle/>
          <a:p>
            <a:r>
              <a:rPr lang="pl-PL" sz="2400" b="1" dirty="0"/>
              <a:t>W LATACH 2014 – 2015 </a:t>
            </a:r>
            <a:r>
              <a:rPr lang="pl-PL" sz="2400" dirty="0"/>
              <a:t>RZGW w Poznaniu pozyskał zapewnienie finansowania na opracowanie dokumentacji projektowej </a:t>
            </a:r>
            <a:br>
              <a:rPr lang="pl-PL" sz="2400" dirty="0"/>
            </a:br>
            <a:r>
              <a:rPr lang="pl-PL" sz="2400" dirty="0"/>
              <a:t>na remont czterech obiektów na kanale bydgoskim </a:t>
            </a:r>
            <a:br>
              <a:rPr lang="pl-PL" sz="2400" dirty="0"/>
            </a:br>
            <a:r>
              <a:rPr lang="pl-PL" sz="2400" dirty="0"/>
              <a:t>tj. Śluz </a:t>
            </a:r>
            <a:r>
              <a:rPr lang="pl-PL" sz="2400" dirty="0" err="1"/>
              <a:t>okole</a:t>
            </a:r>
            <a:r>
              <a:rPr lang="pl-PL" sz="2400" dirty="0"/>
              <a:t>, </a:t>
            </a:r>
            <a:r>
              <a:rPr lang="pl-PL" sz="2400" dirty="0" err="1"/>
              <a:t>czyżkówko</a:t>
            </a:r>
            <a:r>
              <a:rPr lang="pl-PL" sz="2400" dirty="0"/>
              <a:t>, prądy i </a:t>
            </a:r>
            <a:r>
              <a:rPr lang="pl-PL" sz="2400" dirty="0" err="1"/>
              <a:t>osowa</a:t>
            </a:r>
            <a:r>
              <a:rPr lang="pl-PL" sz="2400" dirty="0"/>
              <a:t> góra </a:t>
            </a:r>
            <a:br>
              <a:rPr lang="pl-PL" sz="2400" dirty="0"/>
            </a:br>
            <a:r>
              <a:rPr lang="pl-PL" sz="2400" dirty="0"/>
              <a:t>ze Środków </a:t>
            </a:r>
            <a:br>
              <a:rPr lang="pl-PL" sz="2400" dirty="0"/>
            </a:br>
            <a:r>
              <a:rPr lang="pl-PL" sz="2400" b="1" dirty="0"/>
              <a:t>Narodowego funduszu ochrony Środowiska</a:t>
            </a:r>
            <a:br>
              <a:rPr lang="pl-PL" sz="2400" b="1" dirty="0"/>
            </a:br>
            <a:r>
              <a:rPr lang="pl-PL" sz="2400" b="1" dirty="0"/>
              <a:t> i gospodarki wodnej 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D5667312-7F30-4578-80E9-D0E84D8D5032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4" name="Podtytuł 2">
              <a:extLst>
                <a:ext uri="{FF2B5EF4-FFF2-40B4-BE49-F238E27FC236}">
                  <a16:creationId xmlns:a16="http://schemas.microsoft.com/office/drawing/2014/main" id="{3DAC0DC0-618B-4B41-97D5-09EBB5B90BA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5" name="Obraz 4" descr="pgw.jpg">
              <a:extLst>
                <a:ext uri="{FF2B5EF4-FFF2-40B4-BE49-F238E27FC236}">
                  <a16:creationId xmlns:a16="http://schemas.microsoft.com/office/drawing/2014/main" id="{021B459C-0A6E-410B-81AB-C233E5410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1401745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A14BE323-5937-4C7C-9398-302AB59318FD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11" name="Podtytuł 2">
              <a:extLst>
                <a:ext uri="{FF2B5EF4-FFF2-40B4-BE49-F238E27FC236}">
                  <a16:creationId xmlns:a16="http://schemas.microsoft.com/office/drawing/2014/main" id="{78E7C489-E9A6-4242-BE4C-D66B422C8D6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12" name="Obraz 11" descr="pgw.jpg">
              <a:extLst>
                <a:ext uri="{FF2B5EF4-FFF2-40B4-BE49-F238E27FC236}">
                  <a16:creationId xmlns:a16="http://schemas.microsoft.com/office/drawing/2014/main" id="{EE10220B-8DA9-4C96-9DD3-8AB1708BB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8330CC0-1D6C-4FE8-AD9B-CE899FB94C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86769" y="826617"/>
            <a:ext cx="10363826" cy="4544453"/>
          </a:xfrm>
        </p:spPr>
        <p:txBody>
          <a:bodyPr/>
          <a:lstStyle/>
          <a:p>
            <a:r>
              <a:rPr lang="pl-PL" dirty="0"/>
              <a:t>Inwestor/ finasowanie zadania na:</a:t>
            </a:r>
          </a:p>
          <a:p>
            <a:pPr marL="0" indent="0">
              <a:buNone/>
            </a:pPr>
            <a:r>
              <a:rPr lang="pl-PL" dirty="0"/>
              <a:t>	Państwowe Gospodarstwo Wodne Wody Polskie Regionalny Zarząd 	Gospodarki Wodnej w Poznaniu </a:t>
            </a:r>
          </a:p>
          <a:p>
            <a:r>
              <a:rPr lang="pl-PL" dirty="0"/>
              <a:t>Tytuł przedsięwzięcia: </a:t>
            </a:r>
          </a:p>
          <a:p>
            <a:pPr marL="457200" lvl="1" indent="0">
              <a:buNone/>
            </a:pPr>
            <a:r>
              <a:rPr lang="pl-PL" dirty="0"/>
              <a:t>	Modernizacja obiektów piętrzących Kanału Bydgoskiego obejmująca zadania:-	śluza Okole z zabudowaniami,- śluza </a:t>
            </a:r>
            <a:r>
              <a:rPr lang="pl-PL" dirty="0" err="1"/>
              <a:t>Czyżkowko</a:t>
            </a:r>
            <a:r>
              <a:rPr lang="pl-PL" dirty="0"/>
              <a:t> z zabudowaniami,- śluza Prądy z 	zabudowaniami i mostem, - śluza Osowa Góra z zabudowaniami i mostem"</a:t>
            </a:r>
          </a:p>
          <a:p>
            <a:r>
              <a:rPr lang="pl-PL" dirty="0"/>
              <a:t>Wartość przedsięwzięcia: 	</a:t>
            </a:r>
            <a:r>
              <a:rPr lang="pl-PL" b="1" dirty="0"/>
              <a:t>17 083 413,59 PLN </a:t>
            </a:r>
            <a:endParaRPr lang="pl-PL" b="1" dirty="0">
              <a:solidFill>
                <a:srgbClr val="FF0000"/>
              </a:solidFill>
            </a:endParaRPr>
          </a:p>
          <a:p>
            <a:r>
              <a:rPr lang="pl-PL" dirty="0"/>
              <a:t>Dotacja NFOŚiGW: 		</a:t>
            </a:r>
            <a:r>
              <a:rPr lang="pl-PL" b="1" dirty="0"/>
              <a:t>17 083 413,59 PLN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379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1194" y="747508"/>
            <a:ext cx="11300346" cy="5013597"/>
          </a:xfrm>
        </p:spPr>
        <p:txBody>
          <a:bodyPr>
            <a:noAutofit/>
          </a:bodyPr>
          <a:lstStyle/>
          <a:p>
            <a:pPr marL="914400" lvl="2" indent="0" algn="just">
              <a:buNone/>
            </a:pPr>
            <a:r>
              <a:rPr lang="pl-PL" sz="2400" b="1" dirty="0" err="1"/>
              <a:t>dokumENtacjĘ</a:t>
            </a:r>
            <a:r>
              <a:rPr lang="pl-PL" sz="2400" b="1" dirty="0"/>
              <a:t> projektową WRAZ Z UZYSKANIEM POZWOLEŃ NA BUDOWĘ DLA CZTERECH </a:t>
            </a:r>
            <a:r>
              <a:rPr lang="pl-PL" sz="2400" b="1" dirty="0" err="1"/>
              <a:t>śLUZ</a:t>
            </a:r>
            <a:r>
              <a:rPr lang="pl-PL" sz="2400" b="1" dirty="0"/>
              <a:t> WYKONAŁA WYŁONIONA W RAMACH POSTĘPOWANIA PRZETARGOWEGO</a:t>
            </a:r>
          </a:p>
          <a:p>
            <a:pPr marL="0" indent="0" algn="just">
              <a:buNone/>
            </a:pPr>
            <a:r>
              <a:rPr lang="pl-PL" sz="2400" dirty="0"/>
              <a:t>	</a:t>
            </a:r>
            <a:r>
              <a:rPr lang="pl-PL" sz="2400" dirty="0" err="1"/>
              <a:t>firmA</a:t>
            </a:r>
            <a:r>
              <a:rPr lang="pl-PL" sz="2400" dirty="0"/>
              <a:t> DHV </a:t>
            </a:r>
            <a:r>
              <a:rPr lang="pl-PL" sz="2400" dirty="0" err="1"/>
              <a:t>Hydroprojekt</a:t>
            </a:r>
            <a:r>
              <a:rPr lang="pl-PL" sz="2400" dirty="0"/>
              <a:t> Spółka z o.o. z siedzibą w Warszawie , </a:t>
            </a:r>
          </a:p>
          <a:p>
            <a:pPr marL="0" indent="0" algn="just">
              <a:buNone/>
            </a:pPr>
            <a:r>
              <a:rPr lang="pl-PL" sz="2400" dirty="0"/>
              <a:t>	01-029 ul. Dzielna 60, </a:t>
            </a:r>
          </a:p>
          <a:p>
            <a:pPr marL="0" indent="0" algn="just">
              <a:buNone/>
            </a:pPr>
            <a:r>
              <a:rPr lang="pl-PL" sz="2400" dirty="0"/>
              <a:t>	w ramach umowy nr NZ/6050/2014 z dn. 16.09.2014 r. oraz 	Umowy nr NZ/10/6050/2015  z dn. 15.04.2015 r.</a:t>
            </a:r>
          </a:p>
          <a:p>
            <a:pPr marL="0" indent="0" algn="just">
              <a:buNone/>
            </a:pPr>
            <a:r>
              <a:rPr lang="pl-PL" sz="2400" dirty="0"/>
              <a:t>	</a:t>
            </a:r>
          </a:p>
          <a:p>
            <a:pPr marL="0" indent="0">
              <a:buNone/>
            </a:pPr>
            <a:r>
              <a:rPr lang="pl-PL" sz="2400" b="1" dirty="0"/>
              <a:t>	</a:t>
            </a:r>
            <a:br>
              <a:rPr lang="pl-PL" dirty="0"/>
            </a:br>
            <a:endParaRPr lang="pl-PL" dirty="0"/>
          </a:p>
          <a:p>
            <a:pPr marL="0" indent="0">
              <a:buNone/>
            </a:pPr>
            <a:endParaRPr lang="pl-PL" b="1" dirty="0"/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1220453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554259" y="250358"/>
            <a:ext cx="11300346" cy="50135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/>
              <a:t>	w roku 2016 po zapewnieniu finansowania NA REMONT JEDNEJ ZE 	</a:t>
            </a:r>
            <a:r>
              <a:rPr lang="pl-PL" sz="2400" b="1" dirty="0" err="1"/>
              <a:t>śLUZ</a:t>
            </a:r>
            <a:r>
              <a:rPr lang="pl-PL" sz="2400" b="1" dirty="0"/>
              <a:t> TJ. śluzy </a:t>
            </a:r>
            <a:r>
              <a:rPr lang="pl-PL" sz="2400" b="1" dirty="0" err="1"/>
              <a:t>okole</a:t>
            </a:r>
            <a:r>
              <a:rPr lang="pl-PL" sz="2400" b="1" dirty="0"/>
              <a:t> w ramach zadania </a:t>
            </a:r>
            <a:r>
              <a:rPr lang="pl-PL" sz="2400" b="1" dirty="0" err="1"/>
              <a:t>pN.</a:t>
            </a:r>
            <a:r>
              <a:rPr lang="pl-PL" sz="2400" b="1" dirty="0"/>
              <a:t> </a:t>
            </a:r>
          </a:p>
          <a:p>
            <a:pPr marL="0" indent="0">
              <a:buNone/>
            </a:pPr>
            <a:r>
              <a:rPr lang="pl-PL" sz="2400" dirty="0"/>
              <a:t>	Modernizacja obiektów piętrzących Kanału Bydgoskiego 	obejmująca zadania:- śluza Okole z zabudowaniami,- śluza 	</a:t>
            </a:r>
            <a:r>
              <a:rPr lang="pl-PL" sz="2400" dirty="0" err="1"/>
              <a:t>Czyżkowko</a:t>
            </a:r>
            <a:r>
              <a:rPr lang="pl-PL" sz="2400" dirty="0"/>
              <a:t> z zabudowaniami,- śluza Prądy z zabudowaniami i 	mostem, - śluza Osowa Góra z zabudowaniami i mostem"</a:t>
            </a:r>
          </a:p>
          <a:p>
            <a:pPr marL="0" indent="0">
              <a:buNone/>
            </a:pPr>
            <a:r>
              <a:rPr lang="pl-PL" sz="2400" b="1" dirty="0"/>
              <a:t>	przystąpiono do procedur przetargowych, ostatecznie w II 	przetargu W POŁOWIE 2017 ROKU wyłoniono wykonawcę robót 	Konsorcjum Firm :</a:t>
            </a:r>
            <a:br>
              <a:rPr lang="pl-PL" sz="2400" dirty="0"/>
            </a:br>
            <a:r>
              <a:rPr lang="pl-PL" sz="2400" dirty="0"/>
              <a:t>	Przedsiębiorstwo Robót Wodnych i Ekologicznych „EKO-WOD” 	Sp. z 	o. o.- Lider z 	siedzibą  w Świdnicy</a:t>
            </a:r>
            <a:br>
              <a:rPr lang="pl-PL" sz="2400" dirty="0"/>
            </a:br>
            <a:r>
              <a:rPr lang="pl-PL" sz="2400" dirty="0"/>
              <a:t>	„NAVIGA – STAL” Sp. z </a:t>
            </a:r>
            <a:r>
              <a:rPr lang="pl-PL" sz="2400" dirty="0" err="1"/>
              <a:t>o.o</a:t>
            </a:r>
            <a:r>
              <a:rPr lang="pl-PL" sz="2400" dirty="0"/>
              <a:t> – Partner z siedzibą w Kiełczowie </a:t>
            </a:r>
            <a:br>
              <a:rPr lang="pl-PL" sz="2400" dirty="0"/>
            </a:br>
            <a:endParaRPr lang="pl-PL" sz="2400" dirty="0"/>
          </a:p>
          <a:p>
            <a:pPr marL="0" indent="0">
              <a:buNone/>
            </a:pPr>
            <a:endParaRPr lang="pl-PL" b="1" dirty="0"/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3655747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A8763E8D-1853-4CA4-B611-69070DE83170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DC7273ED-366B-4995-B3E0-881D3D039B5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FCC981B1-51BC-4DE5-B597-4A31F9E2D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sp>
        <p:nvSpPr>
          <p:cNvPr id="7" name="Symbol zastępczy zawartości 2"/>
          <p:cNvSpPr>
            <a:spLocks noGrp="1"/>
          </p:cNvSpPr>
          <p:nvPr>
            <p:ph type="title"/>
          </p:nvPr>
        </p:nvSpPr>
        <p:spPr>
          <a:xfrm>
            <a:off x="313899" y="619125"/>
            <a:ext cx="11436823" cy="5011738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 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	</a:t>
            </a:r>
            <a:r>
              <a:rPr lang="pl-PL" sz="2700" b="1" dirty="0"/>
              <a:t>w dniu 15.09.2017</a:t>
            </a:r>
            <a:r>
              <a:rPr lang="pl-PL" sz="2700" dirty="0"/>
              <a:t> r. </a:t>
            </a:r>
            <a:r>
              <a:rPr lang="pl-PL" sz="2700" dirty="0" err="1"/>
              <a:t>rzgw</a:t>
            </a:r>
            <a:r>
              <a:rPr lang="pl-PL" sz="2700" dirty="0"/>
              <a:t> W POZNANIU </a:t>
            </a:r>
            <a:r>
              <a:rPr lang="pl-PL" sz="2700" dirty="0" err="1"/>
              <a:t>ZAWARł</a:t>
            </a:r>
            <a:r>
              <a:rPr lang="pl-PL" sz="2700" dirty="0"/>
              <a:t> umowę  na zadanie 	Pn.: „Modernizacja obiektów piętrzących Kanału Bydgoskiego 	obejmująca zadania: - śluza Okole z zabudowaniami, - śluza 	</a:t>
            </a:r>
            <a:r>
              <a:rPr lang="pl-PL" sz="2700" dirty="0" err="1"/>
              <a:t>Czyżkówko</a:t>
            </a:r>
            <a:r>
              <a:rPr lang="pl-PL" sz="2700" dirty="0"/>
              <a:t> z zabudowaniami, - śluza Prądy z zabudowaniami i 	mostem, - śluza Osowa Góra z zabudowaniami i mostem" </a:t>
            </a:r>
            <a:br>
              <a:rPr lang="pl-PL" sz="2700" dirty="0"/>
            </a:br>
            <a:r>
              <a:rPr lang="pl-PL" sz="2700" dirty="0"/>
              <a:t>	- ŚLUZA OKOLE, </a:t>
            </a:r>
            <a:br>
              <a:rPr lang="pl-PL" sz="2700" dirty="0"/>
            </a:br>
            <a:r>
              <a:rPr lang="pl-PL" sz="2700" dirty="0"/>
              <a:t>	przekazanie placu budowy nastąpiło w dn. </a:t>
            </a:r>
            <a:r>
              <a:rPr lang="pl-PL" sz="2700" b="1" dirty="0"/>
              <a:t>22.09.2017 r.</a:t>
            </a:r>
            <a:br>
              <a:rPr lang="pl-PL" sz="2700" dirty="0"/>
            </a:br>
            <a:br>
              <a:rPr lang="pl-PL" sz="2700" dirty="0"/>
            </a:br>
            <a:r>
              <a:rPr lang="pl-PL" sz="2700" dirty="0"/>
              <a:t>	inwestycja w roku 2017 rozpoczęta przez Regionalny Zarząd 	Gospodarki wodnej w poznaniu, obecnie zgodnie z aneksem 	kontynuowana przez </a:t>
            </a:r>
            <a:r>
              <a:rPr lang="pl-PL" sz="2700" dirty="0" err="1"/>
              <a:t>pgw</a:t>
            </a:r>
            <a:r>
              <a:rPr lang="pl-PL" sz="2700" dirty="0"/>
              <a:t> wody polskie reprezentowane przez RZGW 	w Poznaniu oraz RZGW w Bydgoszczy, na zasadach określonych we 	wzajemnym porozumieniu.</a:t>
            </a:r>
            <a:br>
              <a:rPr lang="pl-PL" sz="2700" dirty="0"/>
            </a:br>
            <a:r>
              <a:rPr lang="pl-PL" sz="2700" dirty="0"/>
              <a:t>	nadzór inwestorski prowadzony przez pracowników </a:t>
            </a:r>
            <a:r>
              <a:rPr lang="pl-PL" sz="2700" dirty="0" err="1"/>
              <a:t>rzgw</a:t>
            </a:r>
            <a:r>
              <a:rPr lang="pl-PL" sz="2700" dirty="0"/>
              <a:t>.</a:t>
            </a:r>
            <a:br>
              <a:rPr lang="pl-PL" sz="2700" dirty="0"/>
            </a:br>
            <a:r>
              <a:rPr lang="pl-PL" sz="2700" b="1" dirty="0"/>
              <a:t> </a:t>
            </a:r>
            <a:br>
              <a:rPr lang="pl-PL" sz="2700" dirty="0"/>
            </a:br>
            <a:r>
              <a:rPr lang="pl-PL" sz="2700" b="1" dirty="0"/>
              <a:t> </a:t>
            </a:r>
            <a:br>
              <a:rPr lang="pl-PL" sz="2700" dirty="0"/>
            </a:br>
            <a:endParaRPr lang="pl-PL" sz="2700" dirty="0"/>
          </a:p>
        </p:txBody>
      </p:sp>
    </p:spTree>
    <p:extLst>
      <p:ext uri="{BB962C8B-B14F-4D97-AF65-F5344CB8AC3E}">
        <p14:creationId xmlns:p14="http://schemas.microsoft.com/office/powerpoint/2010/main" val="2019606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A8763E8D-1853-4CA4-B611-69070DE83170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DC7273ED-366B-4995-B3E0-881D3D039B5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FCC981B1-51BC-4DE5-B597-4A31F9E2D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sp>
        <p:nvSpPr>
          <p:cNvPr id="7" name="Symbol zastępczy zawartości 2"/>
          <p:cNvSpPr>
            <a:spLocks noGrp="1"/>
          </p:cNvSpPr>
          <p:nvPr>
            <p:ph type="title"/>
          </p:nvPr>
        </p:nvSpPr>
        <p:spPr>
          <a:xfrm>
            <a:off x="272955" y="1236873"/>
            <a:ext cx="11436823" cy="4407638"/>
          </a:xfrm>
        </p:spPr>
        <p:txBody>
          <a:bodyPr>
            <a:normAutofit/>
          </a:bodyPr>
          <a:lstStyle/>
          <a:p>
            <a:pPr algn="l"/>
            <a:r>
              <a:rPr lang="pl-PL" dirty="0"/>
              <a:t> 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2700" b="1" dirty="0"/>
              <a:t> </a:t>
            </a:r>
            <a:br>
              <a:rPr lang="pl-PL" sz="2700" dirty="0"/>
            </a:br>
            <a:r>
              <a:rPr lang="pl-PL" sz="2700" b="1" dirty="0"/>
              <a:t> </a:t>
            </a:r>
            <a:br>
              <a:rPr lang="pl-PL" sz="2700" dirty="0"/>
            </a:br>
            <a:endParaRPr lang="pl-PL" sz="2700" dirty="0"/>
          </a:p>
        </p:txBody>
      </p:sp>
      <p:pic>
        <p:nvPicPr>
          <p:cNvPr id="8" name="Obraz 7" descr="Obraz zawierający niebo, zewnętrzne, drzewo, trawa&#10;&#10;Opis wygenerowany przy bardzo wysokim poziomie pewności">
            <a:extLst>
              <a:ext uri="{FF2B5EF4-FFF2-40B4-BE49-F238E27FC236}">
                <a16:creationId xmlns:a16="http://schemas.microsoft.com/office/drawing/2014/main" id="{FD57E1FE-385A-4EEA-9C21-63D244F44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91" t="18398" b="13420"/>
          <a:stretch/>
        </p:blipFill>
        <p:spPr>
          <a:xfrm>
            <a:off x="2319172" y="1285955"/>
            <a:ext cx="8043079" cy="452423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702278" y="609531"/>
            <a:ext cx="7096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/>
              <a:t> PRZEKAZANIE PLACU BUDOWY W DN. 22.09.2017 r.</a:t>
            </a:r>
          </a:p>
        </p:txBody>
      </p:sp>
    </p:spTree>
    <p:extLst>
      <p:ext uri="{BB962C8B-B14F-4D97-AF65-F5344CB8AC3E}">
        <p14:creationId xmlns:p14="http://schemas.microsoft.com/office/powerpoint/2010/main" val="386931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>
            <a:extLst>
              <a:ext uri="{FF2B5EF4-FFF2-40B4-BE49-F238E27FC236}">
                <a16:creationId xmlns:a16="http://schemas.microsoft.com/office/drawing/2014/main" id="{AA4837ED-FC41-45C0-86EC-6EDBC55041CE}"/>
              </a:ext>
            </a:extLst>
          </p:cNvPr>
          <p:cNvSpPr txBox="1">
            <a:spLocks/>
          </p:cNvSpPr>
          <p:nvPr/>
        </p:nvSpPr>
        <p:spPr>
          <a:xfrm>
            <a:off x="0" y="5791199"/>
            <a:ext cx="12188825" cy="1092368"/>
          </a:xfrm>
          <a:prstGeom prst="rect">
            <a:avLst/>
          </a:prstGeom>
          <a:solidFill>
            <a:srgbClr val="0070C0">
              <a:alpha val="86000"/>
            </a:srgbClr>
          </a:solid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l-PL" sz="1800" b="1" dirty="0">
              <a:solidFill>
                <a:schemeClr val="bg1"/>
              </a:solidFill>
              <a:latin typeface="+mj-lt"/>
            </a:endParaRPr>
          </a:p>
          <a:p>
            <a:pPr marL="0" indent="0" algn="r">
              <a:buNone/>
            </a:pPr>
            <a:r>
              <a:rPr lang="pl-PL" sz="1800" b="1" dirty="0">
                <a:solidFill>
                  <a:schemeClr val="bg1"/>
                </a:solidFill>
                <a:latin typeface="+mj-lt"/>
              </a:rPr>
              <a:t>Regionalny Zarząd Gospodarki Wodnej wód polskich w Bydgoszczy</a:t>
            </a:r>
          </a:p>
        </p:txBody>
      </p:sp>
      <p:pic>
        <p:nvPicPr>
          <p:cNvPr id="5" name="Obraz 4" descr="pgw.jpg">
            <a:extLst>
              <a:ext uri="{FF2B5EF4-FFF2-40B4-BE49-F238E27FC236}">
                <a16:creationId xmlns:a16="http://schemas.microsoft.com/office/drawing/2014/main" id="{8DDD3353-2FAB-4005-8CDE-A9EFDEE67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1292"/>
            <a:ext cx="2399071" cy="1032182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  <a:outerShdw blurRad="114300" sx="1000" sy="1000" algn="ctr" rotWithShape="0">
              <a:srgbClr val="000000">
                <a:alpha val="49000"/>
              </a:srgbClr>
            </a:outerShdw>
            <a:softEdge rad="31750"/>
          </a:effectLst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6A107177-00B9-468F-B3D0-46B39C5CD7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9809" y="586854"/>
            <a:ext cx="10417791" cy="5204345"/>
          </a:xfrm>
        </p:spPr>
        <p:txBody>
          <a:bodyPr>
            <a:normAutofit/>
          </a:bodyPr>
          <a:lstStyle/>
          <a:p>
            <a:pPr lvl="2" algn="ctr">
              <a:buNone/>
            </a:pPr>
            <a:r>
              <a:rPr lang="pl-PL" altLang="pl-PL" sz="3200" b="1" dirty="0"/>
              <a:t>DROGA WODNA  WISŁA – ODRA </a:t>
            </a:r>
          </a:p>
          <a:p>
            <a:pPr lvl="2" algn="ctr">
              <a:buNone/>
            </a:pPr>
            <a:r>
              <a:rPr lang="pl-PL" altLang="pl-PL" sz="3200" dirty="0"/>
              <a:t>ŁĄCZY RZEKĘ WISŁĘ Z ODRĄ.</a:t>
            </a:r>
          </a:p>
          <a:p>
            <a:pPr lvl="2" algn="ctr">
              <a:buNone/>
            </a:pPr>
            <a:r>
              <a:rPr lang="pl-PL" altLang="pl-PL" sz="2400" dirty="0"/>
              <a:t>JEJ   DŁUGOŚĆ  WYNOSI  294,3 km.</a:t>
            </a:r>
          </a:p>
          <a:p>
            <a:pPr lvl="2" algn="ctr">
              <a:buNone/>
            </a:pPr>
            <a:endParaRPr lang="pl-PL" altLang="pl-PL" sz="2400" dirty="0"/>
          </a:p>
          <a:p>
            <a:pPr lvl="2">
              <a:buNone/>
            </a:pPr>
            <a:r>
              <a:rPr lang="pl-PL" altLang="pl-PL" sz="2400" dirty="0"/>
              <a:t>TWORZĄ  JĄ : </a:t>
            </a:r>
          </a:p>
          <a:p>
            <a:r>
              <a:rPr lang="pl-PL" altLang="pl-PL" sz="2400" dirty="0"/>
              <a:t> 	RZEKA BRDA  SKANALIZOWANA   	</a:t>
            </a:r>
            <a:r>
              <a:rPr lang="pl-PL" altLang="pl-PL" sz="1400" dirty="0"/>
              <a:t>W KM           </a:t>
            </a:r>
            <a:r>
              <a:rPr lang="pl-PL" altLang="pl-PL" sz="2400" dirty="0"/>
              <a:t>0,000  -      14,400</a:t>
            </a:r>
          </a:p>
          <a:p>
            <a:r>
              <a:rPr lang="pl-PL" altLang="pl-PL" sz="2400" dirty="0"/>
              <a:t> 	</a:t>
            </a:r>
            <a:r>
              <a:rPr lang="pl-PL" altLang="pl-PL" sz="2400" b="1" dirty="0"/>
              <a:t>KANAŁ BYDGOSKI                           </a:t>
            </a:r>
            <a:r>
              <a:rPr lang="pl-PL" altLang="pl-PL" sz="1400" b="1" dirty="0"/>
              <a:t>W KM         </a:t>
            </a:r>
            <a:r>
              <a:rPr lang="pl-PL" altLang="pl-PL" sz="2400" b="1" dirty="0"/>
              <a:t>14,400  -      38,900</a:t>
            </a:r>
          </a:p>
          <a:p>
            <a:r>
              <a:rPr lang="pl-PL" altLang="pl-PL" sz="2400" dirty="0"/>
              <a:t> 	NOTEĆ DOLNA                                </a:t>
            </a:r>
            <a:r>
              <a:rPr lang="pl-PL" altLang="pl-PL" sz="1400" dirty="0"/>
              <a:t>W KM         </a:t>
            </a:r>
            <a:r>
              <a:rPr lang="pl-PL" altLang="pl-PL" sz="2400" dirty="0"/>
              <a:t>38,900  -    226,100</a:t>
            </a:r>
          </a:p>
          <a:p>
            <a:pPr>
              <a:buNone/>
            </a:pPr>
            <a:r>
              <a:rPr lang="pl-PL" altLang="pl-PL" sz="2400" dirty="0"/>
              <a:t> </a:t>
            </a:r>
            <a:endParaRPr lang="pl-PL" altLang="pl-PL" sz="1400" dirty="0"/>
          </a:p>
          <a:p>
            <a:pPr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751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A8763E8D-1853-4CA4-B611-69070DE83170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DC7273ED-366B-4995-B3E0-881D3D039B5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FCC981B1-51BC-4DE5-B597-4A31F9E2D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sp>
        <p:nvSpPr>
          <p:cNvPr id="7" name="Symbol zastępczy zawartości 2"/>
          <p:cNvSpPr>
            <a:spLocks noGrp="1"/>
          </p:cNvSpPr>
          <p:nvPr>
            <p:ph type="title"/>
          </p:nvPr>
        </p:nvSpPr>
        <p:spPr>
          <a:xfrm>
            <a:off x="313899" y="619125"/>
            <a:ext cx="11436823" cy="5011738"/>
          </a:xfrm>
        </p:spPr>
        <p:txBody>
          <a:bodyPr>
            <a:normAutofit/>
          </a:bodyPr>
          <a:lstStyle/>
          <a:p>
            <a:pPr algn="l"/>
            <a:r>
              <a:rPr lang="pl-PL" dirty="0"/>
              <a:t> </a:t>
            </a:r>
            <a:br>
              <a:rPr lang="pl-PL" dirty="0"/>
            </a:br>
            <a:r>
              <a:rPr lang="pl-PL" sz="2700" dirty="0"/>
              <a:t>prace realizowane na zabytkowym obiekcie zgodnie z decyzją konserwatora wymagają stałego nadzoru konserwatorskiego oraz archeologicznego nad poszczególnymi etapami prac.</a:t>
            </a:r>
            <a:br>
              <a:rPr lang="pl-PL" sz="2700" dirty="0"/>
            </a:br>
            <a:br>
              <a:rPr lang="pl-PL" sz="2700" dirty="0"/>
            </a:br>
            <a:r>
              <a:rPr lang="pl-PL" sz="2700" dirty="0"/>
              <a:t>Roboty realizowane są zgodnie z programem robót konserwatorskich, który zakłada zachowanie jak największej substancji historycznej z zachowaniem historycznych detali i   materiałów.  </a:t>
            </a:r>
            <a:br>
              <a:rPr lang="pl-PL" sz="2700" dirty="0"/>
            </a:br>
            <a:r>
              <a:rPr lang="pl-PL" sz="2700" b="1" dirty="0"/>
              <a:t> </a:t>
            </a:r>
            <a:br>
              <a:rPr lang="pl-PL" sz="2700" dirty="0"/>
            </a:br>
            <a:endParaRPr lang="pl-PL" sz="2700" dirty="0"/>
          </a:p>
        </p:txBody>
      </p:sp>
    </p:spTree>
    <p:extLst>
      <p:ext uri="{BB962C8B-B14F-4D97-AF65-F5344CB8AC3E}">
        <p14:creationId xmlns:p14="http://schemas.microsoft.com/office/powerpoint/2010/main" val="1022310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A8763E8D-1853-4CA4-B611-69070DE83170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DC7273ED-366B-4995-B3E0-881D3D039B5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FCC981B1-51BC-4DE5-B597-4A31F9E2D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sp>
        <p:nvSpPr>
          <p:cNvPr id="7" name="Symbol zastępczy zawartości 2"/>
          <p:cNvSpPr>
            <a:spLocks noGrp="1"/>
          </p:cNvSpPr>
          <p:nvPr>
            <p:ph type="title"/>
          </p:nvPr>
        </p:nvSpPr>
        <p:spPr>
          <a:xfrm>
            <a:off x="313899" y="619125"/>
            <a:ext cx="11436823" cy="5011738"/>
          </a:xfrm>
        </p:spPr>
        <p:txBody>
          <a:bodyPr>
            <a:normAutofit/>
          </a:bodyPr>
          <a:lstStyle/>
          <a:p>
            <a:pPr algn="l"/>
            <a:r>
              <a:rPr lang="pl-PL" dirty="0"/>
              <a:t> </a:t>
            </a:r>
            <a:br>
              <a:rPr lang="pl-PL" dirty="0"/>
            </a:br>
            <a:br>
              <a:rPr lang="pl-PL" sz="2700" dirty="0"/>
            </a:br>
            <a:endParaRPr lang="pl-PL" sz="2700" dirty="0"/>
          </a:p>
        </p:txBody>
      </p:sp>
      <p:pic>
        <p:nvPicPr>
          <p:cNvPr id="8" name="Obraz 7" descr="5812acc2d7400_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88" y="805218"/>
            <a:ext cx="6317847" cy="4392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14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A8763E8D-1853-4CA4-B611-69070DE83170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DC7273ED-366B-4995-B3E0-881D3D039B5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FCC981B1-51BC-4DE5-B597-4A31F9E2D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sp>
        <p:nvSpPr>
          <p:cNvPr id="7" name="Symbol zastępczy zawartości 2"/>
          <p:cNvSpPr>
            <a:spLocks noGrp="1"/>
          </p:cNvSpPr>
          <p:nvPr>
            <p:ph type="title"/>
          </p:nvPr>
        </p:nvSpPr>
        <p:spPr>
          <a:xfrm>
            <a:off x="313899" y="619125"/>
            <a:ext cx="11436823" cy="5011738"/>
          </a:xfrm>
        </p:spPr>
        <p:txBody>
          <a:bodyPr>
            <a:normAutofit/>
          </a:bodyPr>
          <a:lstStyle/>
          <a:p>
            <a:pPr algn="l"/>
            <a:r>
              <a:rPr lang="pl-PL" dirty="0"/>
              <a:t> </a:t>
            </a:r>
            <a:br>
              <a:rPr lang="pl-PL" dirty="0"/>
            </a:br>
            <a:br>
              <a:rPr lang="pl-PL" sz="2700" dirty="0"/>
            </a:br>
            <a:endParaRPr lang="pl-PL" sz="2700" dirty="0"/>
          </a:p>
        </p:txBody>
      </p:sp>
      <p:sp>
        <p:nvSpPr>
          <p:cNvPr id="2" name="Prostokąt 1"/>
          <p:cNvSpPr/>
          <p:nvPr/>
        </p:nvSpPr>
        <p:spPr>
          <a:xfrm>
            <a:off x="777922" y="1446664"/>
            <a:ext cx="9089409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179070" algn="just">
              <a:lnSpc>
                <a:spcPct val="115000"/>
              </a:lnSpc>
            </a:pPr>
            <a:r>
              <a:rPr lang="pl-PL" sz="2400" dirty="0"/>
              <a:t>ZGODNIE Z PROGRAMEM: „Zakres opracowania obejmuje prace 	remontowe konstrukcji śluzy  Okole wraz z obiektami towarzyszącymi 	zbiornikami 	oszczędnościowymi, awanportami górnym i dolnym. </a:t>
            </a:r>
          </a:p>
          <a:p>
            <a:pPr marL="270510" indent="179070" algn="just">
              <a:lnSpc>
                <a:spcPct val="115000"/>
              </a:lnSpc>
            </a:pPr>
            <a:r>
              <a:rPr lang="pl-PL" sz="2400" dirty="0"/>
              <a:t>Remont obiektu ma na celu zwiększenie jego sprawności technicznej, 	który nie zmieniając wyglądu budowli, zapewni użytkowanie w 	dotychczasowym charakterze przez kolejne dziesiątki lat. „</a:t>
            </a:r>
          </a:p>
          <a:p>
            <a:pPr marL="270510" indent="179070" algn="just">
              <a:lnSpc>
                <a:spcPct val="115000"/>
              </a:lnSpc>
              <a:spcAft>
                <a:spcPts val="0"/>
              </a:spcAft>
            </a:pPr>
            <a:r>
              <a:rPr lang="pl-PL" b="1" dirty="0"/>
              <a:t> </a:t>
            </a:r>
            <a:br>
              <a:rPr lang="pl-PL" dirty="0"/>
            </a:br>
            <a:endParaRPr lang="pl-P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5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A8763E8D-1853-4CA4-B611-69070DE83170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DC7273ED-366B-4995-B3E0-881D3D039B5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FCC981B1-51BC-4DE5-B597-4A31F9E2D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sp>
        <p:nvSpPr>
          <p:cNvPr id="7" name="Symbol zastępczy zawartości 2"/>
          <p:cNvSpPr>
            <a:spLocks noGrp="1"/>
          </p:cNvSpPr>
          <p:nvPr>
            <p:ph type="title"/>
          </p:nvPr>
        </p:nvSpPr>
        <p:spPr>
          <a:xfrm>
            <a:off x="313899" y="619125"/>
            <a:ext cx="11436823" cy="5011738"/>
          </a:xfrm>
        </p:spPr>
        <p:txBody>
          <a:bodyPr>
            <a:noAutofit/>
          </a:bodyPr>
          <a:lstStyle/>
          <a:p>
            <a:pPr algn="l"/>
            <a:r>
              <a:rPr lang="pl-PL" sz="2000" dirty="0"/>
              <a:t>	</a:t>
            </a:r>
            <a:br>
              <a:rPr lang="pl-PL" sz="2000" dirty="0"/>
            </a:br>
            <a:r>
              <a:rPr lang="pl-PL" sz="2000" dirty="0"/>
              <a:t>	Prace remontowe obejmują 4 branże: hydrotechniczną, architektoniczną, 	elektryczną i </a:t>
            </a:r>
            <a:r>
              <a:rPr lang="pl-PL" sz="2000" dirty="0" err="1"/>
              <a:t>mechaniczNą</a:t>
            </a:r>
            <a:r>
              <a:rPr lang="pl-PL" sz="2000" dirty="0"/>
              <a:t>.</a:t>
            </a:r>
            <a:br>
              <a:rPr lang="pl-PL" sz="2000" dirty="0"/>
            </a:br>
            <a:br>
              <a:rPr lang="pl-PL" sz="2000" dirty="0"/>
            </a:br>
            <a:r>
              <a:rPr lang="pl-PL" sz="2000" dirty="0"/>
              <a:t>	</a:t>
            </a:r>
            <a:r>
              <a:rPr lang="pl-PL" sz="2000" b="1" dirty="0"/>
              <a:t>inwestycja polega na:</a:t>
            </a:r>
            <a:br>
              <a:rPr lang="pl-PL" sz="2000" b="1" dirty="0"/>
            </a:br>
            <a:br>
              <a:rPr lang="pl-PL" sz="2000" dirty="0"/>
            </a:br>
            <a:r>
              <a:rPr lang="pl-PL" sz="2000" dirty="0"/>
              <a:t>	- remoncie obiektu śluzy (komora, głowa dolna i górna) wraz z kanałami  		obiegowymi, syfonem, szybami zasuw i kanałem ulgowym z komorami wlotu i 		wylotu ;</a:t>
            </a:r>
            <a:br>
              <a:rPr lang="pl-PL" sz="2000" dirty="0"/>
            </a:br>
            <a:r>
              <a:rPr lang="pl-PL" sz="2000" dirty="0"/>
              <a:t>	- remoncie zbiorników oszczędnościowych ;</a:t>
            </a:r>
            <a:br>
              <a:rPr lang="pl-PL" sz="2000" dirty="0"/>
            </a:br>
            <a:r>
              <a:rPr lang="pl-PL" sz="2000" dirty="0"/>
              <a:t>	- przebudowie ubezpieczeń brzegów awanportów górnego i dolnego ;</a:t>
            </a:r>
            <a:br>
              <a:rPr lang="pl-PL" sz="2000" dirty="0"/>
            </a:br>
            <a:r>
              <a:rPr lang="pl-PL" sz="2000" dirty="0"/>
              <a:t>	- robotach ODMULENIOWYCH dna awanportów ;</a:t>
            </a:r>
            <a:br>
              <a:rPr lang="pl-PL" sz="2000" dirty="0"/>
            </a:br>
            <a:r>
              <a:rPr lang="pl-PL" sz="2000" dirty="0"/>
              <a:t>	- wykonaniu przesłony uszczelniającej wzdłuż prawej ściany śluzy metodą </a:t>
            </a:r>
            <a:r>
              <a:rPr lang="pl-PL" sz="2000" dirty="0" err="1"/>
              <a:t>jet</a:t>
            </a:r>
            <a:r>
              <a:rPr lang="pl-PL" sz="2000" dirty="0"/>
              <a:t> - 	</a:t>
            </a:r>
            <a:r>
              <a:rPr lang="pl-PL" sz="2000" dirty="0" err="1"/>
              <a:t>grounting</a:t>
            </a:r>
            <a:r>
              <a:rPr lang="pl-PL" sz="2000" dirty="0"/>
              <a:t> spełniającą funkcje uszczelniającą i statyczną ;</a:t>
            </a:r>
            <a:br>
              <a:rPr lang="pl-PL" sz="2000" dirty="0"/>
            </a:br>
            <a:r>
              <a:rPr lang="pl-PL" sz="2000" dirty="0"/>
              <a:t>	- naprawie powierzchni utwardzonych na obiekcie ;</a:t>
            </a:r>
            <a:br>
              <a:rPr lang="pl-PL" sz="2000" dirty="0"/>
            </a:br>
            <a:r>
              <a:rPr lang="pl-PL" sz="2000" dirty="0"/>
              <a:t>	- remoncie kładki roboczej na dolnej głowie śluzy ;</a:t>
            </a:r>
            <a:br>
              <a:rPr lang="pl-PL" sz="2000" dirty="0"/>
            </a:br>
            <a:r>
              <a:rPr lang="pl-PL" sz="2000" dirty="0"/>
              <a:t>	- remoncie zamknięć awaryjnych ;</a:t>
            </a:r>
            <a:br>
              <a:rPr lang="pl-PL" sz="2000" dirty="0"/>
            </a:br>
            <a:r>
              <a:rPr lang="pl-PL" sz="2000" dirty="0"/>
              <a:t>	- rewitalizacji zagospodarowania terenu.</a:t>
            </a:r>
            <a:br>
              <a:rPr lang="pl-PL" sz="2000" dirty="0"/>
            </a:br>
            <a:r>
              <a:rPr lang="pl-PL" sz="2000" dirty="0"/>
              <a:t> </a:t>
            </a:r>
            <a:br>
              <a:rPr lang="pl-PL" sz="2000" dirty="0"/>
            </a:b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125261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A8763E8D-1853-4CA4-B611-69070DE83170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DC7273ED-366B-4995-B3E0-881D3D039B5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FCC981B1-51BC-4DE5-B597-4A31F9E2D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sp>
        <p:nvSpPr>
          <p:cNvPr id="7" name="Symbol zastępczy zawartości 2"/>
          <p:cNvSpPr>
            <a:spLocks noGrp="1"/>
          </p:cNvSpPr>
          <p:nvPr>
            <p:ph type="title"/>
          </p:nvPr>
        </p:nvSpPr>
        <p:spPr>
          <a:xfrm>
            <a:off x="313899" y="619125"/>
            <a:ext cx="11436823" cy="5011738"/>
          </a:xfrm>
        </p:spPr>
        <p:txBody>
          <a:bodyPr>
            <a:normAutofit/>
          </a:bodyPr>
          <a:lstStyle/>
          <a:p>
            <a:pPr lvl="0" algn="l"/>
            <a:br>
              <a:rPr lang="pl-PL" sz="2400" dirty="0"/>
            </a:br>
            <a:r>
              <a:rPr lang="pl-PL" sz="2000" b="1" dirty="0"/>
              <a:t>Zasadnicze  prace wykonane dotychczas to:</a:t>
            </a:r>
            <a:br>
              <a:rPr lang="pl-PL" sz="2000" b="1" dirty="0"/>
            </a:br>
            <a:br>
              <a:rPr lang="pl-PL" sz="2000" b="1" dirty="0"/>
            </a:br>
            <a:r>
              <a:rPr lang="pl-PL" sz="2000" b="1" dirty="0"/>
              <a:t>- </a:t>
            </a:r>
            <a:r>
              <a:rPr lang="pl-PL" sz="2000" dirty="0"/>
              <a:t>przesłona z Pali </a:t>
            </a:r>
            <a:r>
              <a:rPr lang="pl-PL" sz="2000" dirty="0" err="1"/>
              <a:t>jet-grouting</a:t>
            </a:r>
            <a:r>
              <a:rPr lang="pl-PL" sz="2000" dirty="0"/>
              <a:t>  </a:t>
            </a:r>
            <a:br>
              <a:rPr lang="pl-PL" sz="2000" dirty="0"/>
            </a:br>
            <a:r>
              <a:rPr lang="pl-PL" sz="2000" dirty="0"/>
              <a:t>- Odmulenie awanportów </a:t>
            </a:r>
            <a:br>
              <a:rPr lang="pl-PL" sz="2000" dirty="0"/>
            </a:br>
            <a:r>
              <a:rPr lang="pl-PL" sz="2000" dirty="0"/>
              <a:t>- Roboty ziemne w ilości 913,15m³</a:t>
            </a:r>
            <a:br>
              <a:rPr lang="pl-PL" sz="2000" dirty="0"/>
            </a:br>
            <a:r>
              <a:rPr lang="pl-PL" sz="2000" dirty="0"/>
              <a:t>- Roboty murowe ścian ceglano - betonowych</a:t>
            </a:r>
            <a:br>
              <a:rPr lang="pl-PL" sz="2000" dirty="0"/>
            </a:br>
            <a:r>
              <a:rPr lang="pl-PL" sz="2000" dirty="0"/>
              <a:t>- Roboty naprawcze dna i skarp zbiorników oszczędnościowych w ilości 155,6 m3 </a:t>
            </a:r>
            <a:br>
              <a:rPr lang="pl-PL" sz="2000" dirty="0"/>
            </a:br>
            <a:r>
              <a:rPr lang="pl-PL" sz="2000" dirty="0"/>
              <a:t>- INWENTARYZACJA I rozpoznanie mechanizmów oraz osprzętu</a:t>
            </a:r>
            <a:br>
              <a:rPr lang="pl-PL" sz="2000" dirty="0"/>
            </a:br>
            <a:r>
              <a:rPr lang="pl-PL" sz="2000" dirty="0"/>
              <a:t>- PRACE ROZBIÓRKOWE ORAZ WZMACNIAJĄCE FUNDAMENT W BUDYNKU ŚLUZOWEGO </a:t>
            </a:r>
          </a:p>
        </p:txBody>
      </p:sp>
    </p:spTree>
    <p:extLst>
      <p:ext uri="{BB962C8B-B14F-4D97-AF65-F5344CB8AC3E}">
        <p14:creationId xmlns:p14="http://schemas.microsoft.com/office/powerpoint/2010/main" val="2029790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185" y="527407"/>
            <a:ext cx="10364451" cy="491192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w Cen MT" panose="020B0602020104020603" pitchFamily="34" charset="-18"/>
              </a:rPr>
              <a:t>PRZESŁONA JET – GROUTING OD STRONY ŚCIANY PÓŁNOCNEJ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C78E7F3-6102-49E9-A5F2-C19E166BDF4D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6" name="Podtytuł 2">
              <a:extLst>
                <a:ext uri="{FF2B5EF4-FFF2-40B4-BE49-F238E27FC236}">
                  <a16:creationId xmlns:a16="http://schemas.microsoft.com/office/drawing/2014/main" id="{496DBFE1-8F64-4B0D-8615-583B1DF0544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7" name="Obraz 6" descr="pgw.jpg">
              <a:extLst>
                <a:ext uri="{FF2B5EF4-FFF2-40B4-BE49-F238E27FC236}">
                  <a16:creationId xmlns:a16="http://schemas.microsoft.com/office/drawing/2014/main" id="{C4E0F9BA-DFC7-4A86-9A03-8272C3E4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73" y="1279241"/>
            <a:ext cx="6813077" cy="454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22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185" y="527407"/>
            <a:ext cx="10364451" cy="491192"/>
          </a:xfrm>
        </p:spPr>
        <p:txBody>
          <a:bodyPr>
            <a:normAutofit/>
          </a:bodyPr>
          <a:lstStyle/>
          <a:p>
            <a:r>
              <a:rPr lang="pl-PL" sz="2400" b="1" dirty="0" err="1">
                <a:latin typeface="Tw Cen MT" panose="020B0602020104020603" pitchFamily="34" charset="-18"/>
              </a:rPr>
              <a:t>DEMONTAż</a:t>
            </a:r>
            <a:r>
              <a:rPr lang="pl-PL" sz="2400" b="1" dirty="0">
                <a:latin typeface="Tw Cen MT" panose="020B0602020104020603" pitchFamily="34" charset="-18"/>
              </a:rPr>
              <a:t> KLAPY OD STRONY WODY GÓRNEJ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C78E7F3-6102-49E9-A5F2-C19E166BDF4D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6" name="Podtytuł 2">
              <a:extLst>
                <a:ext uri="{FF2B5EF4-FFF2-40B4-BE49-F238E27FC236}">
                  <a16:creationId xmlns:a16="http://schemas.microsoft.com/office/drawing/2014/main" id="{496DBFE1-8F64-4B0D-8615-583B1DF0544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7" name="Obraz 6" descr="pgw.jpg">
              <a:extLst>
                <a:ext uri="{FF2B5EF4-FFF2-40B4-BE49-F238E27FC236}">
                  <a16:creationId xmlns:a16="http://schemas.microsoft.com/office/drawing/2014/main" id="{C4E0F9BA-DFC7-4A86-9A03-8272C3E4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10" y="1374387"/>
            <a:ext cx="6625216" cy="4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57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185" y="527407"/>
            <a:ext cx="10364451" cy="491192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w Cen MT" panose="020B0602020104020603" pitchFamily="34" charset="-18"/>
              </a:rPr>
              <a:t>Dolne wrota 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C78E7F3-6102-49E9-A5F2-C19E166BDF4D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6" name="Podtytuł 2">
              <a:extLst>
                <a:ext uri="{FF2B5EF4-FFF2-40B4-BE49-F238E27FC236}">
                  <a16:creationId xmlns:a16="http://schemas.microsoft.com/office/drawing/2014/main" id="{496DBFE1-8F64-4B0D-8615-583B1DF0544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7" name="Obraz 6" descr="pgw.jpg">
              <a:extLst>
                <a:ext uri="{FF2B5EF4-FFF2-40B4-BE49-F238E27FC236}">
                  <a16:creationId xmlns:a16="http://schemas.microsoft.com/office/drawing/2014/main" id="{C4E0F9BA-DFC7-4A86-9A03-8272C3E4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71" y="968585"/>
            <a:ext cx="7308944" cy="48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7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186" y="361576"/>
            <a:ext cx="10364451" cy="491192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w Cen MT" panose="020B0602020104020603" pitchFamily="34" charset="-18"/>
              </a:rPr>
              <a:t>Demontaż Dolnych wrót 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C78E7F3-6102-49E9-A5F2-C19E166BDF4D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6" name="Podtytuł 2">
              <a:extLst>
                <a:ext uri="{FF2B5EF4-FFF2-40B4-BE49-F238E27FC236}">
                  <a16:creationId xmlns:a16="http://schemas.microsoft.com/office/drawing/2014/main" id="{496DBFE1-8F64-4B0D-8615-583B1DF0544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7" name="Obraz 6" descr="pgw.jpg">
              <a:extLst>
                <a:ext uri="{FF2B5EF4-FFF2-40B4-BE49-F238E27FC236}">
                  <a16:creationId xmlns:a16="http://schemas.microsoft.com/office/drawing/2014/main" id="{C4E0F9BA-DFC7-4A86-9A03-8272C3E4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4" y="882861"/>
            <a:ext cx="6805684" cy="510426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71" y="1776374"/>
            <a:ext cx="5463654" cy="409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26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186" y="361576"/>
            <a:ext cx="10364451" cy="491192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w Cen MT" panose="020B0602020104020603" pitchFamily="34" charset="-18"/>
              </a:rPr>
              <a:t>Prace konserwacyjne Dolnych wrót 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C78E7F3-6102-49E9-A5F2-C19E166BDF4D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6" name="Podtytuł 2">
              <a:extLst>
                <a:ext uri="{FF2B5EF4-FFF2-40B4-BE49-F238E27FC236}">
                  <a16:creationId xmlns:a16="http://schemas.microsoft.com/office/drawing/2014/main" id="{496DBFE1-8F64-4B0D-8615-583B1DF0544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7" name="Obraz 6" descr="pgw.jpg">
              <a:extLst>
                <a:ext uri="{FF2B5EF4-FFF2-40B4-BE49-F238E27FC236}">
                  <a16:creationId xmlns:a16="http://schemas.microsoft.com/office/drawing/2014/main" id="{C4E0F9BA-DFC7-4A86-9A03-8272C3E4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71" y="1052133"/>
            <a:ext cx="7086031" cy="472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1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>
            <a:extLst>
              <a:ext uri="{FF2B5EF4-FFF2-40B4-BE49-F238E27FC236}">
                <a16:creationId xmlns:a16="http://schemas.microsoft.com/office/drawing/2014/main" id="{A4DCF095-0899-47E5-8B61-6BD3F4A5F1D6}"/>
              </a:ext>
            </a:extLst>
          </p:cNvPr>
          <p:cNvSpPr txBox="1">
            <a:spLocks/>
          </p:cNvSpPr>
          <p:nvPr/>
        </p:nvSpPr>
        <p:spPr>
          <a:xfrm>
            <a:off x="0" y="5791199"/>
            <a:ext cx="12188825" cy="1092368"/>
          </a:xfrm>
          <a:prstGeom prst="rect">
            <a:avLst/>
          </a:prstGeom>
          <a:solidFill>
            <a:srgbClr val="0070C0">
              <a:alpha val="86000"/>
            </a:srgbClr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l-PL" b="1" dirty="0">
              <a:solidFill>
                <a:schemeClr val="bg1"/>
              </a:solidFill>
              <a:latin typeface="+mj-lt"/>
            </a:endParaRPr>
          </a:p>
          <a:p>
            <a:pPr marL="0" indent="0" algn="r">
              <a:buNone/>
            </a:pPr>
            <a:r>
              <a:rPr lang="pl-PL" sz="1800" b="1" dirty="0">
                <a:solidFill>
                  <a:schemeClr val="bg1"/>
                </a:solidFill>
                <a:latin typeface="+mj-lt"/>
              </a:rPr>
              <a:t>Regionalny Zarząd Gospodarki Wodnej wód polskich w Bydgoszczy</a:t>
            </a:r>
          </a:p>
        </p:txBody>
      </p:sp>
      <p:pic>
        <p:nvPicPr>
          <p:cNvPr id="5" name="Obraz 4" descr="pgw.jpg">
            <a:extLst>
              <a:ext uri="{FF2B5EF4-FFF2-40B4-BE49-F238E27FC236}">
                <a16:creationId xmlns:a16="http://schemas.microsoft.com/office/drawing/2014/main" id="{8A9AA0DD-50EA-4016-9333-2A57D900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1292"/>
            <a:ext cx="2399071" cy="1032182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  <a:outerShdw blurRad="114300" sx="1000" sy="1000" algn="ctr" rotWithShape="0">
              <a:srgbClr val="000000">
                <a:alpha val="49000"/>
              </a:srgbClr>
            </a:outerShdw>
            <a:softEdge rad="31750"/>
          </a:effectLst>
        </p:spPr>
      </p:pic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777922" y="1056907"/>
            <a:ext cx="10498403" cy="4579618"/>
          </a:xfrm>
        </p:spPr>
        <p:txBody>
          <a:bodyPr>
            <a:noAutofit/>
          </a:bodyPr>
          <a:lstStyle/>
          <a:p>
            <a:r>
              <a:rPr lang="pl-PL" altLang="pl-PL" sz="2400" b="1" dirty="0"/>
              <a:t>KANAŁ  BYDGOSKI</a:t>
            </a:r>
          </a:p>
          <a:p>
            <a:r>
              <a:rPr lang="pl-PL" altLang="pl-PL" sz="2200" dirty="0"/>
              <a:t>długość 24,5 km (od km 14,4 do km 38.9 )</a:t>
            </a:r>
          </a:p>
          <a:p>
            <a:r>
              <a:rPr lang="pl-PL" altLang="pl-PL" sz="2400" dirty="0"/>
              <a:t>zaliczony do II kl. drogi wodnej</a:t>
            </a:r>
          </a:p>
          <a:p>
            <a:r>
              <a:rPr lang="pl-PL" altLang="pl-PL" sz="2400" dirty="0"/>
              <a:t>sześć  śluz żeglugowych</a:t>
            </a:r>
          </a:p>
          <a:p>
            <a:r>
              <a:rPr lang="pl-PL" altLang="pl-PL" sz="2400" dirty="0"/>
              <a:t>szlak żeglowny oznakowany  znakami brzegowymi</a:t>
            </a:r>
          </a:p>
          <a:p>
            <a:r>
              <a:rPr lang="pl-PL" altLang="pl-PL" sz="2400" dirty="0"/>
              <a:t>szerokość szlaku : od 28 do 30 m</a:t>
            </a:r>
          </a:p>
          <a:p>
            <a:r>
              <a:rPr lang="pl-PL" altLang="pl-PL" sz="2400" dirty="0"/>
              <a:t>głębokość wody w kanale :od 1,60 do 2,00 m   w zależności od poziomu piętrzenia </a:t>
            </a:r>
          </a:p>
          <a:p>
            <a:endParaRPr lang="pl-PL" altLang="pl-PL" sz="2400" dirty="0"/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572439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185" y="527407"/>
            <a:ext cx="10364451" cy="491192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w Cen MT" panose="020B0602020104020603" pitchFamily="34" charset="-18"/>
              </a:rPr>
              <a:t>Zbiorniki oszczędnościowe zamknięcia cylindryczne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C78E7F3-6102-49E9-A5F2-C19E166BDF4D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6" name="Podtytuł 2">
              <a:extLst>
                <a:ext uri="{FF2B5EF4-FFF2-40B4-BE49-F238E27FC236}">
                  <a16:creationId xmlns:a16="http://schemas.microsoft.com/office/drawing/2014/main" id="{496DBFE1-8F64-4B0D-8615-583B1DF0544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7" name="Obraz 6" descr="pgw.jpg">
              <a:extLst>
                <a:ext uri="{FF2B5EF4-FFF2-40B4-BE49-F238E27FC236}">
                  <a16:creationId xmlns:a16="http://schemas.microsoft.com/office/drawing/2014/main" id="{C4E0F9BA-DFC7-4A86-9A03-8272C3E4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43" y="967311"/>
            <a:ext cx="6471974" cy="485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76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185" y="527407"/>
            <a:ext cx="10364451" cy="491192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w Cen MT" panose="020B0602020104020603" pitchFamily="34" charset="-18"/>
              </a:rPr>
              <a:t>Prace ziemne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C78E7F3-6102-49E9-A5F2-C19E166BDF4D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6" name="Podtytuł 2">
              <a:extLst>
                <a:ext uri="{FF2B5EF4-FFF2-40B4-BE49-F238E27FC236}">
                  <a16:creationId xmlns:a16="http://schemas.microsoft.com/office/drawing/2014/main" id="{496DBFE1-8F64-4B0D-8615-583B1DF0544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7" name="Obraz 6" descr="pgw.jpg">
              <a:extLst>
                <a:ext uri="{FF2B5EF4-FFF2-40B4-BE49-F238E27FC236}">
                  <a16:creationId xmlns:a16="http://schemas.microsoft.com/office/drawing/2014/main" id="{C4E0F9BA-DFC7-4A86-9A03-8272C3E4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07" y="986573"/>
            <a:ext cx="6446292" cy="48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02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185" y="527407"/>
            <a:ext cx="10364451" cy="491192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w Cen MT" panose="020B0602020104020603" pitchFamily="34" charset="-18"/>
              </a:rPr>
              <a:t>Odbudowa ścian komory śluzy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C78E7F3-6102-49E9-A5F2-C19E166BDF4D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6" name="Podtytuł 2">
              <a:extLst>
                <a:ext uri="{FF2B5EF4-FFF2-40B4-BE49-F238E27FC236}">
                  <a16:creationId xmlns:a16="http://schemas.microsoft.com/office/drawing/2014/main" id="{496DBFE1-8F64-4B0D-8615-583B1DF0544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7" name="Obraz 6" descr="pgw.jpg">
              <a:extLst>
                <a:ext uri="{FF2B5EF4-FFF2-40B4-BE49-F238E27FC236}">
                  <a16:creationId xmlns:a16="http://schemas.microsoft.com/office/drawing/2014/main" id="{C4E0F9BA-DFC7-4A86-9A03-8272C3E4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27" y="1087678"/>
            <a:ext cx="7023966" cy="46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01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185" y="527407"/>
            <a:ext cx="10364451" cy="491192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w Cen MT" panose="020B0602020104020603" pitchFamily="34" charset="-18"/>
              </a:rPr>
              <a:t>Odbudowa ścian komory śluzy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C78E7F3-6102-49E9-A5F2-C19E166BDF4D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6" name="Podtytuł 2">
              <a:extLst>
                <a:ext uri="{FF2B5EF4-FFF2-40B4-BE49-F238E27FC236}">
                  <a16:creationId xmlns:a16="http://schemas.microsoft.com/office/drawing/2014/main" id="{496DBFE1-8F64-4B0D-8615-583B1DF0544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7" name="Obraz 6" descr="pgw.jpg">
              <a:extLst>
                <a:ext uri="{FF2B5EF4-FFF2-40B4-BE49-F238E27FC236}">
                  <a16:creationId xmlns:a16="http://schemas.microsoft.com/office/drawing/2014/main" id="{C4E0F9BA-DFC7-4A86-9A03-8272C3E4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97" y="1018599"/>
            <a:ext cx="7495464" cy="499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59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184" y="557858"/>
            <a:ext cx="10364451" cy="491192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w Cen MT" panose="020B0602020104020603" pitchFamily="34" charset="-18"/>
              </a:rPr>
              <a:t>Remont awanportu górnego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C78E7F3-6102-49E9-A5F2-C19E166BDF4D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6" name="Podtytuł 2">
              <a:extLst>
                <a:ext uri="{FF2B5EF4-FFF2-40B4-BE49-F238E27FC236}">
                  <a16:creationId xmlns:a16="http://schemas.microsoft.com/office/drawing/2014/main" id="{496DBFE1-8F64-4B0D-8615-583B1DF0544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7" name="Obraz 6" descr="pgw.jpg">
              <a:extLst>
                <a:ext uri="{FF2B5EF4-FFF2-40B4-BE49-F238E27FC236}">
                  <a16:creationId xmlns:a16="http://schemas.microsoft.com/office/drawing/2014/main" id="{C4E0F9BA-DFC7-4A86-9A03-8272C3E4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33" y="1309692"/>
            <a:ext cx="6722260" cy="448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8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133152"/>
            <a:ext cx="10295587" cy="1428647"/>
          </a:xfrm>
        </p:spPr>
        <p:txBody>
          <a:bodyPr>
            <a:noAutofit/>
          </a:bodyPr>
          <a:lstStyle/>
          <a:p>
            <a:r>
              <a:rPr lang="pl-PL" sz="2800" dirty="0"/>
              <a:t>Dotychczas zrealizowano ok. 60 % zakresu robót</a:t>
            </a:r>
            <a:br>
              <a:rPr lang="pl-PL" sz="2800" dirty="0"/>
            </a:br>
            <a:endParaRPr lang="pl-PL" sz="2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476870" y="2352582"/>
            <a:ext cx="8800730" cy="34386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2232849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B6E58D0A-C88A-4009-83DA-544D5DBFC8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2499" y="1385130"/>
            <a:ext cx="10363826" cy="3424107"/>
          </a:xfrm>
        </p:spPr>
        <p:txBody>
          <a:bodyPr/>
          <a:lstStyle/>
          <a:p>
            <a:r>
              <a:rPr lang="pl-PL" dirty="0"/>
              <a:t>Na remont pozostałych trzech Śluz koniecznym jest kwota </a:t>
            </a:r>
            <a:r>
              <a:rPr lang="pl-PL" b="1" dirty="0"/>
              <a:t>ok. 42 mln </a:t>
            </a:r>
            <a:r>
              <a:rPr lang="pl-PL" b="1" dirty="0" err="1"/>
              <a:t>zŁ</a:t>
            </a:r>
            <a:r>
              <a:rPr lang="pl-PL" b="1" dirty="0"/>
              <a:t>,</a:t>
            </a:r>
          </a:p>
          <a:p>
            <a:r>
              <a:rPr lang="pl-PL" dirty="0"/>
              <a:t>Inwestycje przygotowane są dokumentacyjnie i formalnie, </a:t>
            </a:r>
          </a:p>
          <a:p>
            <a:r>
              <a:rPr lang="pl-PL" dirty="0"/>
              <a:t>Korzystnym jest aby pozostałe obiekty zostały remontowane w tym samym czasie, tak aby do minimum ograniczyć </a:t>
            </a:r>
            <a:r>
              <a:rPr lang="pl-PL" dirty="0" err="1"/>
              <a:t>wyŁączenie</a:t>
            </a:r>
            <a:r>
              <a:rPr lang="pl-PL" dirty="0"/>
              <a:t> kanału bydgoskiego z ruchu żeglugowego,</a:t>
            </a:r>
          </a:p>
          <a:p>
            <a:r>
              <a:rPr lang="pl-PL" dirty="0"/>
              <a:t>zadania te ujęte są w planach inwestycyjnych RZGW w Bydgoszczy i oczekują na przyznanie finansowania.</a:t>
            </a:r>
          </a:p>
        </p:txBody>
      </p:sp>
    </p:spTree>
    <p:extLst>
      <p:ext uri="{BB962C8B-B14F-4D97-AF65-F5344CB8AC3E}">
        <p14:creationId xmlns:p14="http://schemas.microsoft.com/office/powerpoint/2010/main" val="3204436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8424" y="659459"/>
            <a:ext cx="10295587" cy="1428647"/>
          </a:xfrm>
        </p:spPr>
        <p:txBody>
          <a:bodyPr>
            <a:noAutofit/>
          </a:bodyPr>
          <a:lstStyle/>
          <a:p>
            <a:r>
              <a:rPr lang="pl-PL" sz="2800" dirty="0"/>
              <a:t>Stan techniczny śluzy </a:t>
            </a:r>
            <a:r>
              <a:rPr lang="pl-PL" sz="2800" dirty="0" err="1"/>
              <a:t>Czyżkówko</a:t>
            </a:r>
            <a:r>
              <a:rPr lang="pl-PL" sz="2800" dirty="0"/>
              <a:t> </a:t>
            </a:r>
            <a:br>
              <a:rPr lang="pl-PL" sz="2800" dirty="0"/>
            </a:br>
            <a:r>
              <a:rPr lang="pl-PL" sz="2800" dirty="0"/>
              <a:t>zgodnie z protokołem z kontroli okresowej </a:t>
            </a:r>
            <a:br>
              <a:rPr lang="pl-PL" sz="2800" dirty="0"/>
            </a:br>
            <a:r>
              <a:rPr lang="pl-PL" sz="2800" dirty="0"/>
              <a:t>z DN. 26.09.2017 r.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00752" y="1965278"/>
            <a:ext cx="10376848" cy="38259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r>
              <a:rPr lang="pl-PL" sz="1800" dirty="0"/>
              <a:t>Ogólna ocena obiektu:</a:t>
            </a:r>
          </a:p>
          <a:p>
            <a:pPr marL="0" indent="0" algn="ctr">
              <a:buNone/>
            </a:pPr>
            <a:endParaRPr lang="pl-PL" sz="1800" dirty="0"/>
          </a:p>
          <a:p>
            <a:pPr algn="ctr">
              <a:buFontTx/>
              <a:buChar char="-"/>
            </a:pPr>
            <a:r>
              <a:rPr lang="pl-PL" sz="1800" dirty="0"/>
              <a:t>Stan techniczny – niezadowalający</a:t>
            </a:r>
          </a:p>
          <a:p>
            <a:pPr algn="ctr">
              <a:buFontTx/>
              <a:buChar char="-"/>
            </a:pPr>
            <a:endParaRPr lang="pl-PL" sz="1800" dirty="0"/>
          </a:p>
          <a:p>
            <a:pPr algn="ctr">
              <a:buFontTx/>
              <a:buChar char="-"/>
            </a:pPr>
            <a:r>
              <a:rPr lang="pl-PL" sz="1800" dirty="0"/>
              <a:t>Stan bezpieczeństwa – nie zagraża </a:t>
            </a:r>
          </a:p>
          <a:p>
            <a:pPr algn="ctr">
              <a:buFontTx/>
              <a:buChar char="-"/>
            </a:pPr>
            <a:r>
              <a:rPr lang="pl-PL" sz="1800" dirty="0"/>
              <a:t>obiekt dopuszczony warunkowo do dalszej eksploatacji</a:t>
            </a:r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1292847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00752" y="1965278"/>
            <a:ext cx="10376848" cy="38259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4" y="1822111"/>
            <a:ext cx="4667777" cy="350083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96" y="303980"/>
            <a:ext cx="6691952" cy="50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71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00752" y="1965278"/>
            <a:ext cx="10376848" cy="38259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4" y="1822111"/>
            <a:ext cx="4667777" cy="350083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11" y="326339"/>
            <a:ext cx="6680337" cy="50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0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>
            <a:extLst>
              <a:ext uri="{FF2B5EF4-FFF2-40B4-BE49-F238E27FC236}">
                <a16:creationId xmlns:a16="http://schemas.microsoft.com/office/drawing/2014/main" id="{A4DCF095-0899-47E5-8B61-6BD3F4A5F1D6}"/>
              </a:ext>
            </a:extLst>
          </p:cNvPr>
          <p:cNvSpPr txBox="1">
            <a:spLocks/>
          </p:cNvSpPr>
          <p:nvPr/>
        </p:nvSpPr>
        <p:spPr>
          <a:xfrm>
            <a:off x="0" y="5791199"/>
            <a:ext cx="12188825" cy="1092368"/>
          </a:xfrm>
          <a:prstGeom prst="rect">
            <a:avLst/>
          </a:prstGeom>
          <a:solidFill>
            <a:srgbClr val="0070C0">
              <a:alpha val="86000"/>
            </a:srgbClr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l-PL" b="1" dirty="0">
              <a:solidFill>
                <a:schemeClr val="bg1"/>
              </a:solidFill>
              <a:latin typeface="+mj-lt"/>
            </a:endParaRPr>
          </a:p>
          <a:p>
            <a:pPr marL="0" indent="0" algn="r">
              <a:buNone/>
            </a:pPr>
            <a:r>
              <a:rPr lang="pl-PL" sz="1800" b="1" dirty="0">
                <a:solidFill>
                  <a:schemeClr val="bg1"/>
                </a:solidFill>
                <a:latin typeface="+mj-lt"/>
              </a:rPr>
              <a:t>Regionalny Zarząd Gospodarki Wodnej wód polskich w Bydgoszczy</a:t>
            </a:r>
          </a:p>
        </p:txBody>
      </p:sp>
      <p:pic>
        <p:nvPicPr>
          <p:cNvPr id="5" name="Obraz 4" descr="pgw.jpg">
            <a:extLst>
              <a:ext uri="{FF2B5EF4-FFF2-40B4-BE49-F238E27FC236}">
                <a16:creationId xmlns:a16="http://schemas.microsoft.com/office/drawing/2014/main" id="{8A9AA0DD-50EA-4016-9333-2A57D900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1292"/>
            <a:ext cx="2399071" cy="1032182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  <a:outerShdw blurRad="114300" sx="1000" sy="1000" algn="ctr" rotWithShape="0">
              <a:srgbClr val="000000">
                <a:alpha val="49000"/>
              </a:srgbClr>
            </a:outerShdw>
            <a:softEdge rad="31750"/>
          </a:effectLst>
        </p:spPr>
      </p:pic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777922" y="1056907"/>
            <a:ext cx="10498403" cy="4579618"/>
          </a:xfrm>
        </p:spPr>
        <p:txBody>
          <a:bodyPr>
            <a:noAutofit/>
          </a:bodyPr>
          <a:lstStyle/>
          <a:p>
            <a:endParaRPr lang="pl-PL" altLang="pl-PL" sz="2400" dirty="0"/>
          </a:p>
          <a:p>
            <a:endParaRPr lang="pl-PL" altLang="pl-PL" sz="2400" dirty="0"/>
          </a:p>
          <a:p>
            <a:endParaRPr lang="pl-PL" sz="2400" dirty="0"/>
          </a:p>
        </p:txBody>
      </p:sp>
      <p:pic>
        <p:nvPicPr>
          <p:cNvPr id="6" name="Obraz 5"/>
          <p:cNvPicPr/>
          <p:nvPr/>
        </p:nvPicPr>
        <p:blipFill rotWithShape="1">
          <a:blip r:embed="rId3"/>
          <a:srcRect l="21899" t="26383" r="22281" b="14303"/>
          <a:stretch/>
        </p:blipFill>
        <p:spPr bwMode="auto">
          <a:xfrm>
            <a:off x="2100404" y="1320353"/>
            <a:ext cx="9021694" cy="4455799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476927" y="214664"/>
            <a:ext cx="7039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/>
              <a:t>KANAŁ BYDGOSKI W OBRĘBIE MIASTA BYDGOSZCZY </a:t>
            </a:r>
          </a:p>
          <a:p>
            <a:pPr algn="ctr"/>
            <a:r>
              <a:rPr lang="pl-PL" sz="2400" dirty="0"/>
              <a:t>OBEJMUJE CZTERY ZABYTKOWE ŚLUZY</a:t>
            </a:r>
          </a:p>
        </p:txBody>
      </p:sp>
    </p:spTree>
    <p:extLst>
      <p:ext uri="{BB962C8B-B14F-4D97-AF65-F5344CB8AC3E}">
        <p14:creationId xmlns:p14="http://schemas.microsoft.com/office/powerpoint/2010/main" val="3859595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504967" y="1746913"/>
            <a:ext cx="2593075" cy="13647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r>
              <a:rPr lang="pl-PL" sz="1800" dirty="0"/>
              <a:t>Śluza </a:t>
            </a:r>
            <a:r>
              <a:rPr lang="pl-PL" sz="1800" dirty="0" err="1"/>
              <a:t>czyżkówko</a:t>
            </a:r>
            <a:endParaRPr lang="pl-PL" sz="1800" dirty="0"/>
          </a:p>
          <a:p>
            <a:pPr marL="0" indent="0" algn="ctr">
              <a:buNone/>
            </a:pPr>
            <a:endParaRPr lang="pl-PL" sz="1800" b="1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8" name="Picture 2" descr="C:\Users\myszka\Desktop\1\skanuj004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91" y="174584"/>
            <a:ext cx="6496333" cy="558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89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9560" y="659460"/>
            <a:ext cx="10364451" cy="740020"/>
          </a:xfrm>
        </p:spPr>
        <p:txBody>
          <a:bodyPr>
            <a:noAutofit/>
          </a:bodyPr>
          <a:lstStyle/>
          <a:p>
            <a:r>
              <a:rPr lang="pl-PL" sz="2800" dirty="0"/>
              <a:t>Wnioski z przeglądu okresowego śluzy </a:t>
            </a:r>
            <a:r>
              <a:rPr lang="pl-PL" sz="2800" dirty="0" err="1"/>
              <a:t>Czyżkówko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1593670"/>
            <a:ext cx="10363826" cy="41975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1800" dirty="0"/>
          </a:p>
          <a:p>
            <a:r>
              <a:rPr lang="pl-PL" sz="1800" dirty="0"/>
              <a:t>Ogólny stan techniczny śluzy </a:t>
            </a:r>
            <a:r>
              <a:rPr lang="pl-PL" sz="1800" dirty="0" err="1"/>
              <a:t>Czyżkówko</a:t>
            </a:r>
            <a:r>
              <a:rPr lang="pl-PL" sz="1800" dirty="0"/>
              <a:t> jest niezadowalający, </a:t>
            </a:r>
          </a:p>
          <a:p>
            <a:r>
              <a:rPr lang="pl-PL" sz="1800" dirty="0"/>
              <a:t>Obserwowana jest Silna degradacja techniczna obiektu </a:t>
            </a:r>
          </a:p>
          <a:p>
            <a:r>
              <a:rPr lang="pl-PL" sz="1800" dirty="0"/>
              <a:t>Konieczne jest przeprowadzenie kapitalnego remontu obiektów: śluzy, sterowni i maszynowni zgodnie z opracowaną dokumentacja budowlaną oraz wydanym przez wojewodę bydgoskiego pozwoleniem na budowę nr 200/2015 z dn. 24.11.2015 r.</a:t>
            </a:r>
          </a:p>
          <a:p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2235370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6538" y="659459"/>
            <a:ext cx="10377474" cy="1428647"/>
          </a:xfrm>
        </p:spPr>
        <p:txBody>
          <a:bodyPr>
            <a:noAutofit/>
          </a:bodyPr>
          <a:lstStyle/>
          <a:p>
            <a:r>
              <a:rPr lang="pl-PL" sz="2800" dirty="0"/>
              <a:t>Stan techniczny śluzy prądy</a:t>
            </a:r>
            <a:br>
              <a:rPr lang="pl-PL" sz="2800" dirty="0"/>
            </a:br>
            <a:r>
              <a:rPr lang="pl-PL" sz="2800" dirty="0"/>
              <a:t>zgodnie z protokołem z kontroli okresowej </a:t>
            </a:r>
            <a:br>
              <a:rPr lang="pl-PL" sz="2800" dirty="0"/>
            </a:br>
            <a:r>
              <a:rPr lang="pl-PL" sz="2800" dirty="0"/>
              <a:t>z DN. 12.06.2018 r.</a:t>
            </a:r>
            <a:endParaRPr lang="pl-PL" sz="2800" b="1" dirty="0"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09934" y="2118198"/>
            <a:ext cx="10267666" cy="36730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r>
              <a:rPr lang="pl-PL" sz="1800" dirty="0"/>
              <a:t>Ogólna ocena obiektu:</a:t>
            </a:r>
          </a:p>
          <a:p>
            <a:pPr marL="0" indent="0" algn="ctr">
              <a:buNone/>
            </a:pPr>
            <a:endParaRPr lang="pl-PL" sz="1800" dirty="0"/>
          </a:p>
          <a:p>
            <a:pPr algn="ctr">
              <a:buFontTx/>
              <a:buChar char="-"/>
            </a:pPr>
            <a:r>
              <a:rPr lang="pl-PL" sz="1800" dirty="0"/>
              <a:t>Stan techniczny – dostateczny</a:t>
            </a:r>
          </a:p>
          <a:p>
            <a:pPr algn="ctr">
              <a:buFontTx/>
              <a:buChar char="-"/>
            </a:pPr>
            <a:endParaRPr lang="pl-PL" sz="1800" dirty="0"/>
          </a:p>
          <a:p>
            <a:pPr algn="ctr">
              <a:buFontTx/>
              <a:buChar char="-"/>
            </a:pPr>
            <a:r>
              <a:rPr lang="pl-PL" sz="1800" dirty="0"/>
              <a:t>Stan bezpieczeństwa – nie zagraża</a:t>
            </a:r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706959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1194" y="1464412"/>
            <a:ext cx="1784921" cy="13060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r>
              <a:rPr lang="pl-PL" sz="1800" dirty="0"/>
              <a:t>Śluza prądy</a:t>
            </a:r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39" y="403989"/>
            <a:ext cx="8080816" cy="538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59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44192" y="2259768"/>
            <a:ext cx="1910686" cy="8734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/>
              <a:t>Śluza prądy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70" y="669118"/>
            <a:ext cx="7637981" cy="509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61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9308" y="2265529"/>
            <a:ext cx="2030581" cy="13238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/>
              <a:t>Śluza prądy</a:t>
            </a:r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89" y="122371"/>
            <a:ext cx="8503242" cy="566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7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00501" y="2074460"/>
            <a:ext cx="2006221" cy="13784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/>
              <a:t>Śluza prądy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70" y="880140"/>
            <a:ext cx="7366589" cy="491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92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4" y="853650"/>
            <a:ext cx="10636781" cy="740020"/>
          </a:xfrm>
        </p:spPr>
        <p:txBody>
          <a:bodyPr>
            <a:noAutofit/>
          </a:bodyPr>
          <a:lstStyle/>
          <a:p>
            <a:r>
              <a:rPr lang="pl-PL" sz="2800" dirty="0"/>
              <a:t>Wnioski z przeglądu okresowego śluzy prądy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1593670"/>
            <a:ext cx="10363826" cy="419753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1800" dirty="0"/>
          </a:p>
          <a:p>
            <a:r>
              <a:rPr lang="pl-PL" sz="1800" dirty="0"/>
              <a:t>Konieczne jest przeprowadzenie kapitalnego remontu śluzy oraz obiektów przynależnych zgodnie z opracowaną dokumentacja budowlaną oraz wydanym przez wojewodę kujawsko - pomorskiego pozwoleniem na budowę nr 59/2016 z dn. 01 lipca 2016 r.</a:t>
            </a:r>
          </a:p>
          <a:p>
            <a:r>
              <a:rPr lang="pl-PL" sz="1800" dirty="0"/>
              <a:t>Brak znaczących środków na eksploatację, utrzymanie i remont zachowawczy budowli powoduje jej dalszą degradację i może doprowadzić do ograniczenia funkcji eksploatacyjnych oraz całkowicie wyłączyć śluzę z eksploatacji.</a:t>
            </a:r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5737715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1821" y="659460"/>
            <a:ext cx="10582191" cy="1305818"/>
          </a:xfrm>
        </p:spPr>
        <p:txBody>
          <a:bodyPr>
            <a:noAutofit/>
          </a:bodyPr>
          <a:lstStyle/>
          <a:p>
            <a:r>
              <a:rPr lang="pl-PL" sz="2800" dirty="0"/>
              <a:t>Stan techniczny śluzy </a:t>
            </a:r>
            <a:r>
              <a:rPr lang="pl-PL" sz="2800" dirty="0" err="1"/>
              <a:t>osowa</a:t>
            </a:r>
            <a:r>
              <a:rPr lang="pl-PL" sz="2800" dirty="0"/>
              <a:t> góra</a:t>
            </a:r>
            <a:br>
              <a:rPr lang="pl-PL" sz="2800" dirty="0"/>
            </a:br>
            <a:r>
              <a:rPr lang="pl-PL" sz="2800" dirty="0"/>
              <a:t>zgodnie z protokołem z kontroli okresowej </a:t>
            </a:r>
            <a:br>
              <a:rPr lang="pl-PL" sz="2800" dirty="0"/>
            </a:br>
            <a:r>
              <a:rPr lang="pl-PL" sz="2800" dirty="0"/>
              <a:t>z DN. 12.06.2018 r.</a:t>
            </a:r>
            <a:endParaRPr lang="pl-PL" sz="2800" b="1" dirty="0"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28048" y="2156346"/>
            <a:ext cx="10349552" cy="36348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r>
              <a:rPr lang="pl-PL" sz="1800" dirty="0"/>
              <a:t>Ogólna ocena obiektu:</a:t>
            </a:r>
          </a:p>
          <a:p>
            <a:pPr marL="0" indent="0" algn="ctr">
              <a:buNone/>
            </a:pPr>
            <a:endParaRPr lang="pl-PL" sz="1800" dirty="0"/>
          </a:p>
          <a:p>
            <a:pPr algn="ctr">
              <a:buFontTx/>
              <a:buChar char="-"/>
            </a:pPr>
            <a:r>
              <a:rPr lang="pl-PL" sz="1800" dirty="0"/>
              <a:t>Stan techniczny – dostateczny</a:t>
            </a:r>
          </a:p>
          <a:p>
            <a:pPr algn="ctr">
              <a:buFontTx/>
              <a:buChar char="-"/>
            </a:pPr>
            <a:endParaRPr lang="pl-PL" sz="1800" dirty="0"/>
          </a:p>
          <a:p>
            <a:pPr algn="ctr">
              <a:buFontTx/>
              <a:buChar char="-"/>
            </a:pPr>
            <a:r>
              <a:rPr lang="pl-PL" sz="1800" dirty="0"/>
              <a:t>Stan bezpieczeństwa – nie zagraża</a:t>
            </a:r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3511250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4024" y="2032948"/>
            <a:ext cx="2565779" cy="873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/>
              <a:t>Śluza </a:t>
            </a:r>
            <a:r>
              <a:rPr lang="pl-PL" sz="1800" dirty="0" err="1"/>
              <a:t>osowa</a:t>
            </a:r>
            <a:r>
              <a:rPr lang="pl-PL" sz="1800" dirty="0"/>
              <a:t> góra</a:t>
            </a:r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27" y="673289"/>
            <a:ext cx="6823880" cy="51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78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84207"/>
          </a:xfrm>
        </p:spPr>
        <p:txBody>
          <a:bodyPr>
            <a:normAutofit/>
          </a:bodyPr>
          <a:lstStyle/>
          <a:p>
            <a:r>
              <a:rPr lang="pl-PL" sz="3200" dirty="0"/>
              <a:t>RYS HISTORYCZNY</a:t>
            </a:r>
            <a:endParaRPr lang="pl-PL" sz="32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1232818"/>
            <a:ext cx="10363826" cy="4558382"/>
          </a:xfrm>
        </p:spPr>
        <p:txBody>
          <a:bodyPr>
            <a:normAutofit/>
          </a:bodyPr>
          <a:lstStyle/>
          <a:p>
            <a:r>
              <a:rPr lang="pl-PL" dirty="0"/>
              <a:t>Roboty rozpoczęto wiosną 1773 r. Oficjalne otwarcie kanału miało miejsce             14 czerwca 1774, ruch zapoczątkowano we wrześniu 1774 r.</a:t>
            </a:r>
          </a:p>
          <a:p>
            <a:r>
              <a:rPr lang="pl-PL" dirty="0"/>
              <a:t>Pierwsza przebudowa Kanału miała miejsce w latach 1792 – 1806.</a:t>
            </a:r>
          </a:p>
          <a:p>
            <a:r>
              <a:rPr lang="pl-PL" dirty="0"/>
              <a:t>W latach 1840 - 1852 wybudowano nowe masywne, granitowo-ceglane śluzy: Prądy i Osowa Góra. </a:t>
            </a:r>
          </a:p>
          <a:p>
            <a:r>
              <a:rPr lang="pl-PL" dirty="0"/>
              <a:t>Druga przebudowa Kanału 1906-1915. Wzniesiono m.in. śluzę Okole i </a:t>
            </a:r>
            <a:r>
              <a:rPr lang="pl-PL" dirty="0" err="1"/>
              <a:t>Czyżkówko</a:t>
            </a:r>
            <a:r>
              <a:rPr lang="pl-PL" dirty="0"/>
              <a:t>. Nową drogę wodną oddano do użytku 1 kwietnia 1915 r. </a:t>
            </a:r>
            <a:endParaRPr lang="pl-PL" b="1" dirty="0"/>
          </a:p>
          <a:p>
            <a:r>
              <a:rPr lang="pl-PL" dirty="0"/>
              <a:t>Od okresu powojennego oprócz </a:t>
            </a:r>
            <a:r>
              <a:rPr lang="pl-PL" dirty="0" err="1"/>
              <a:t>okola</a:t>
            </a:r>
            <a:r>
              <a:rPr lang="pl-PL" dirty="0"/>
              <a:t> nie przeprowadzono żadnych istotnych inwestycji na Kanale Bydgoskim. </a:t>
            </a:r>
          </a:p>
          <a:p>
            <a:pPr algn="just"/>
            <a:endParaRPr lang="pl-PL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C4A21308-4A5B-4CB5-A3E4-5A93304E8612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4" name="Podtytuł 2">
              <a:extLst>
                <a:ext uri="{FF2B5EF4-FFF2-40B4-BE49-F238E27FC236}">
                  <a16:creationId xmlns:a16="http://schemas.microsoft.com/office/drawing/2014/main" id="{C2070B41-B5D9-4DC9-B2AF-0CF7B2CFEE5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5" name="Obraz 4" descr="pgw.jpg">
              <a:extLst>
                <a:ext uri="{FF2B5EF4-FFF2-40B4-BE49-F238E27FC236}">
                  <a16:creationId xmlns:a16="http://schemas.microsoft.com/office/drawing/2014/main" id="{849B9A04-16F9-4E6D-9D8D-0FCA7D854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19219835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4024" y="2032948"/>
            <a:ext cx="2565779" cy="873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/>
              <a:t>Śluza </a:t>
            </a:r>
            <a:r>
              <a:rPr lang="pl-PL" sz="1800" dirty="0" err="1"/>
              <a:t>osowa</a:t>
            </a:r>
            <a:r>
              <a:rPr lang="pl-PL" sz="1800" dirty="0"/>
              <a:t> góra</a:t>
            </a:r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80" y="419669"/>
            <a:ext cx="7162037" cy="537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90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4024" y="2032948"/>
            <a:ext cx="2565779" cy="873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/>
              <a:t>Śluza </a:t>
            </a:r>
            <a:r>
              <a:rPr lang="pl-PL" sz="1800" dirty="0" err="1"/>
              <a:t>osowa</a:t>
            </a:r>
            <a:r>
              <a:rPr lang="pl-PL" sz="1800" dirty="0"/>
              <a:t> góra</a:t>
            </a:r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27" y="209265"/>
            <a:ext cx="7442579" cy="55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287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4024" y="2032948"/>
            <a:ext cx="2565779" cy="873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/>
              <a:t>Śluza </a:t>
            </a:r>
            <a:r>
              <a:rPr lang="pl-PL" sz="1800" dirty="0" err="1"/>
              <a:t>osowa</a:t>
            </a:r>
            <a:r>
              <a:rPr lang="pl-PL" sz="1800" dirty="0"/>
              <a:t> góra</a:t>
            </a:r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82" y="311623"/>
            <a:ext cx="7306101" cy="54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44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4024" y="2032948"/>
            <a:ext cx="2565779" cy="873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/>
              <a:t>Śluza </a:t>
            </a:r>
            <a:r>
              <a:rPr lang="pl-PL" sz="1800" dirty="0" err="1"/>
              <a:t>osowa</a:t>
            </a:r>
            <a:r>
              <a:rPr lang="pl-PL" sz="1800" dirty="0"/>
              <a:t> góra</a:t>
            </a:r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78" y="243384"/>
            <a:ext cx="7397087" cy="55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322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9560" y="659460"/>
            <a:ext cx="10364451" cy="740020"/>
          </a:xfrm>
        </p:spPr>
        <p:txBody>
          <a:bodyPr>
            <a:noAutofit/>
          </a:bodyPr>
          <a:lstStyle/>
          <a:p>
            <a:r>
              <a:rPr lang="pl-PL" sz="2800" dirty="0"/>
              <a:t>Wnioski z przeglądu okresowego śluzy </a:t>
            </a:r>
            <a:r>
              <a:rPr lang="pl-PL" sz="2800" dirty="0" err="1"/>
              <a:t>osowa</a:t>
            </a:r>
            <a:r>
              <a:rPr lang="pl-PL" sz="2800" dirty="0"/>
              <a:t> góra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1593670"/>
            <a:ext cx="10363826" cy="419753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1800" dirty="0"/>
          </a:p>
          <a:p>
            <a:r>
              <a:rPr lang="pl-PL" sz="1800" dirty="0"/>
              <a:t>Konieczne jest przeprowadzenie kapitalnego remontu śluzy oraz obiektów przynależnych zgodnie z opracowaną dokumentacja budowlaną oraz wydanym przez wojewodę kujawsko - pomorskiego pozwoleniem na budowę nr 57/2016 z dn. 30.06.2016 r.</a:t>
            </a:r>
          </a:p>
          <a:p>
            <a:r>
              <a:rPr lang="pl-PL" sz="1800" dirty="0"/>
              <a:t>Brak znaczących środków na eksploatację, utrzymanie i remont zachowawczy budowli powoduje jej dalszą degradację i może doprowadzić do ograniczenia funkcji eksploatacyjnych oraz całkowicie wyłączyć śluzę z eksploatacji.</a:t>
            </a:r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endParaRPr lang="pl-PL" sz="1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15D84EE-C5E9-4E0A-92D7-B6E02A0D78AC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C78E8A85-3C3A-420D-B06B-0D14169C14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2D23EEE3-C022-426F-96B5-C4A3320B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29504909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3288" y="111622"/>
            <a:ext cx="10364451" cy="626809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rebuchet MS" panose="020B0603020202020204" pitchFamily="34" charset="0"/>
              </a:rPr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2499" y="768524"/>
            <a:ext cx="10363826" cy="4371703"/>
          </a:xfrm>
        </p:spPr>
        <p:txBody>
          <a:bodyPr>
            <a:noAutofit/>
          </a:bodyPr>
          <a:lstStyle/>
          <a:p>
            <a:r>
              <a:rPr lang="pl-PL" sz="2400" dirty="0"/>
              <a:t>Konieczne jest przeprowadzenie remontów pozostałych 3 śluz kanału bydgoskiego zgodnie z dokumentacją projektową</a:t>
            </a:r>
          </a:p>
          <a:p>
            <a:r>
              <a:rPr lang="pl-PL" sz="2400" dirty="0"/>
              <a:t>Wartość kosztorysowa robót wynosi łącznie ok. 42 mln zł</a:t>
            </a:r>
          </a:p>
          <a:p>
            <a:r>
              <a:rPr lang="pl-PL" sz="2400" dirty="0" err="1"/>
              <a:t>Rzgw</a:t>
            </a:r>
            <a:r>
              <a:rPr lang="pl-PL" sz="2400" dirty="0"/>
              <a:t> w Bydgoszczy ubiega się o środki inwestycyjne na remont pozostałych zabytkowych śluz</a:t>
            </a:r>
          </a:p>
          <a:p>
            <a:pPr marL="0" indent="0">
              <a:buNone/>
            </a:pPr>
            <a:endParaRPr lang="pl-PL" sz="2400" dirty="0"/>
          </a:p>
          <a:p>
            <a:pPr marL="0" indent="0" algn="just">
              <a:buNone/>
            </a:pPr>
            <a:endParaRPr lang="pl-PL" sz="12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12073237-F4F1-499B-B388-C9AE422339E5}"/>
              </a:ext>
            </a:extLst>
          </p:cNvPr>
          <p:cNvGrpSpPr/>
          <p:nvPr/>
        </p:nvGrpSpPr>
        <p:grpSpPr>
          <a:xfrm>
            <a:off x="0" y="5791199"/>
            <a:ext cx="12188825" cy="1092368"/>
            <a:chOff x="0" y="5791199"/>
            <a:chExt cx="12188825" cy="1092368"/>
          </a:xfrm>
        </p:grpSpPr>
        <p:sp>
          <p:nvSpPr>
            <p:cNvPr id="5" name="Podtytuł 2">
              <a:extLst>
                <a:ext uri="{FF2B5EF4-FFF2-40B4-BE49-F238E27FC236}">
                  <a16:creationId xmlns:a16="http://schemas.microsoft.com/office/drawing/2014/main" id="{5AE48074-127C-48AA-BB2C-D0516FB993E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91199"/>
              <a:ext cx="12188825" cy="109236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l-PL" b="1" dirty="0">
                <a:solidFill>
                  <a:schemeClr val="bg1"/>
                </a:solidFill>
                <a:latin typeface="+mj-lt"/>
              </a:endParaRPr>
            </a:p>
            <a:p>
              <a:pPr marL="0" indent="0" algn="r">
                <a:buNone/>
              </a:pPr>
              <a:r>
                <a:rPr lang="pl-PL" sz="1800" b="1" dirty="0">
                  <a:solidFill>
                    <a:schemeClr val="bg1"/>
                  </a:solidFill>
                  <a:latin typeface="+mj-lt"/>
                </a:rPr>
                <a:t>Regionalny Zarząd Gospodarki Wodnej wód polskich w Bydgoszczy</a:t>
              </a:r>
            </a:p>
          </p:txBody>
        </p:sp>
        <p:pic>
          <p:nvPicPr>
            <p:cNvPr id="6" name="Obraz 5" descr="pgw.jpg">
              <a:extLst>
                <a:ext uri="{FF2B5EF4-FFF2-40B4-BE49-F238E27FC236}">
                  <a16:creationId xmlns:a16="http://schemas.microsoft.com/office/drawing/2014/main" id="{E3D465FD-EC05-4DD7-9C4F-D08F65FD8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21292"/>
              <a:ext cx="2399071" cy="1032182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40000"/>
                </a:schemeClr>
              </a:glow>
              <a:outerShdw blurRad="114300" sx="1000" sy="1000" algn="ctr" rotWithShape="0">
                <a:srgbClr val="000000">
                  <a:alpha val="49000"/>
                </a:srgbClr>
              </a:outerShdw>
              <a:softEdge rad="31750"/>
            </a:effectLst>
          </p:spPr>
        </p:pic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3EB420A8-5378-4B2A-AA11-94F2F7DBD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994" y="3179967"/>
            <a:ext cx="2653803" cy="19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42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  <a:alpha val="83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1149530"/>
            <a:ext cx="10364451" cy="3936276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Dziękuję za uwagę!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44F138A1-4122-4703-9EFD-ABD12F7C7E32}"/>
              </a:ext>
            </a:extLst>
          </p:cNvPr>
          <p:cNvSpPr txBox="1">
            <a:spLocks/>
          </p:cNvSpPr>
          <p:nvPr/>
        </p:nvSpPr>
        <p:spPr>
          <a:xfrm>
            <a:off x="0" y="5643578"/>
            <a:ext cx="12188825" cy="1214422"/>
          </a:xfrm>
          <a:prstGeom prst="rect">
            <a:avLst/>
          </a:prstGeom>
          <a:solidFill>
            <a:srgbClr val="0070C0">
              <a:alpha val="86000"/>
            </a:srgbClr>
          </a:solid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l-PL" sz="1800" b="1" dirty="0">
              <a:solidFill>
                <a:schemeClr val="bg1"/>
              </a:solidFill>
              <a:latin typeface="+mj-lt"/>
            </a:endParaRPr>
          </a:p>
          <a:p>
            <a:pPr marL="0" indent="0" algn="r">
              <a:buNone/>
            </a:pPr>
            <a:r>
              <a:rPr lang="pl-PL" sz="1800" b="1" dirty="0">
                <a:solidFill>
                  <a:schemeClr val="bg1"/>
                </a:solidFill>
                <a:latin typeface="+mj-lt"/>
              </a:rPr>
              <a:t>Regionalny Zarząd Gospodarki Wodnej wód polskich w Bydgoszczy</a:t>
            </a:r>
          </a:p>
        </p:txBody>
      </p:sp>
      <p:pic>
        <p:nvPicPr>
          <p:cNvPr id="8" name="Obraz 7" descr="pgw.jpg">
            <a:extLst>
              <a:ext uri="{FF2B5EF4-FFF2-40B4-BE49-F238E27FC236}">
                <a16:creationId xmlns:a16="http://schemas.microsoft.com/office/drawing/2014/main" id="{373CD12A-79A9-4615-B5BF-EE8BB50C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515" y="0"/>
            <a:ext cx="3264310" cy="1404444"/>
          </a:xfrm>
          <a:prstGeom prst="rect">
            <a:avLst/>
          </a:prstGeom>
          <a:effectLst>
            <a:glow rad="101600">
              <a:schemeClr val="bg2">
                <a:lumMod val="40000"/>
                <a:lumOff val="60000"/>
                <a:alpha val="40000"/>
              </a:schemeClr>
            </a:glow>
            <a:outerShdw blurRad="114300" sx="1000" sy="1000" algn="ctr" rotWithShape="0">
              <a:srgbClr val="000000">
                <a:alpha val="49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20975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>
            <a:extLst>
              <a:ext uri="{FF2B5EF4-FFF2-40B4-BE49-F238E27FC236}">
                <a16:creationId xmlns:a16="http://schemas.microsoft.com/office/drawing/2014/main" id="{BCF3E339-62B0-4267-8D41-E6ABCCABD6A4}"/>
              </a:ext>
            </a:extLst>
          </p:cNvPr>
          <p:cNvSpPr txBox="1">
            <a:spLocks/>
          </p:cNvSpPr>
          <p:nvPr/>
        </p:nvSpPr>
        <p:spPr>
          <a:xfrm>
            <a:off x="0" y="5791199"/>
            <a:ext cx="12188825" cy="1092368"/>
          </a:xfrm>
          <a:prstGeom prst="rect">
            <a:avLst/>
          </a:prstGeom>
          <a:solidFill>
            <a:srgbClr val="0070C0">
              <a:alpha val="86000"/>
            </a:srgbClr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l-PL" b="1" dirty="0">
              <a:solidFill>
                <a:schemeClr val="bg1"/>
              </a:solidFill>
              <a:latin typeface="+mj-lt"/>
            </a:endParaRPr>
          </a:p>
          <a:p>
            <a:pPr marL="0" indent="0" algn="r">
              <a:buNone/>
            </a:pPr>
            <a:r>
              <a:rPr lang="pl-PL" sz="1800" b="1" dirty="0">
                <a:solidFill>
                  <a:schemeClr val="bg1"/>
                </a:solidFill>
                <a:latin typeface="+mj-lt"/>
              </a:rPr>
              <a:t>Regionalny Zarząd Gospodarki Wodnej wód polskich w Bydgoszczy</a:t>
            </a:r>
          </a:p>
        </p:txBody>
      </p:sp>
      <p:pic>
        <p:nvPicPr>
          <p:cNvPr id="5" name="Obraz 4" descr="pgw.jpg">
            <a:extLst>
              <a:ext uri="{FF2B5EF4-FFF2-40B4-BE49-F238E27FC236}">
                <a16:creationId xmlns:a16="http://schemas.microsoft.com/office/drawing/2014/main" id="{D092BB4F-3512-4C81-8F4E-21CEC164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1292"/>
            <a:ext cx="2399071" cy="1032182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  <a:outerShdw blurRad="114300" sx="1000" sy="1000" algn="ctr" rotWithShape="0">
              <a:srgbClr val="000000">
                <a:alpha val="49000"/>
              </a:srgbClr>
            </a:outerShdw>
            <a:softEdge rad="31750"/>
          </a:effectLst>
        </p:spPr>
      </p:pic>
      <p:pic>
        <p:nvPicPr>
          <p:cNvPr id="6" name="Symbol zastępczy zawartości 5" descr="Obraz zawierający niebo, drzewo, zewnętrzne, płot&#10;&#10;Opis wygenerowany przy bardzo wysokim poziomie pewności">
            <a:extLst>
              <a:ext uri="{FF2B5EF4-FFF2-40B4-BE49-F238E27FC236}">
                <a16:creationId xmlns:a16="http://schemas.microsoft.com/office/drawing/2014/main" id="{11E9E344-92D8-4DA4-89A5-3E7AC5C3EB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0" y="1002070"/>
            <a:ext cx="6244957" cy="4682744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660107" y="1"/>
            <a:ext cx="5104263" cy="5684814"/>
          </a:xfrm>
        </p:spPr>
        <p:txBody>
          <a:bodyPr>
            <a:normAutofit fontScale="90000"/>
          </a:bodyPr>
          <a:lstStyle/>
          <a:p>
            <a:pPr algn="l">
              <a:spcBef>
                <a:spcPct val="20000"/>
              </a:spcBef>
            </a:pPr>
            <a:r>
              <a:rPr lang="pl-PL" dirty="0"/>
              <a:t>					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altLang="pl-PL" sz="2700" dirty="0"/>
              <a:t>LOKALIZACJA: </a:t>
            </a:r>
            <a:r>
              <a:rPr lang="pl-PL" altLang="pl-PL" sz="2700" b="1" dirty="0"/>
              <a:t>km 14,800 DROGI WODNEJ WISŁA-ODRA</a:t>
            </a:r>
            <a:br>
              <a:rPr lang="pl-PL" altLang="pl-PL" sz="2700" b="1" dirty="0"/>
            </a:br>
            <a:br>
              <a:rPr lang="pl-PL" altLang="pl-PL" sz="2700" b="1" dirty="0"/>
            </a:br>
            <a:r>
              <a:rPr lang="pl-PL" altLang="pl-PL" sz="2700" b="1" dirty="0"/>
              <a:t>obiekt II klasy</a:t>
            </a:r>
            <a:br>
              <a:rPr lang="pl-PL" altLang="pl-PL" sz="2700" dirty="0"/>
            </a:br>
            <a:r>
              <a:rPr lang="pl-PL" altLang="pl-PL" sz="2700" dirty="0"/>
              <a:t>ROK BUDOWY - 1914</a:t>
            </a: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ŚLUZA BETONOWA Z OKŁADZINĄ CEGLANĄ ZE ZBIORNIKAMI OSZCZĘDNOŚCIOWYMI</a:t>
            </a: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ZAMKNIĘCIA GÓRNE W POSTACI KLAPY STALOWEJ</a:t>
            </a:r>
            <a:br>
              <a:rPr lang="pl-PL" altLang="pl-PL" sz="2700" dirty="0"/>
            </a:br>
            <a:r>
              <a:rPr lang="pl-PL" altLang="pl-PL" sz="2700" dirty="0"/>
              <a:t>DOLNE WROTA WSPORNE DWUSKRZYDŁOWE</a:t>
            </a: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parametry: szer. 9,60 m x dł. 57,4 m</a:t>
            </a:r>
            <a:br>
              <a:rPr lang="pl-PL" altLang="pl-PL" sz="2700" dirty="0"/>
            </a:br>
            <a:r>
              <a:rPr lang="pl-PL" altLang="pl-PL" sz="2700" dirty="0"/>
              <a:t>wys. Piętrzenia: 7,58 m</a:t>
            </a:r>
            <a:br>
              <a:rPr lang="pl-PL" altLang="pl-PL" sz="2700" dirty="0"/>
            </a:br>
            <a:br>
              <a:rPr lang="pl-PL" dirty="0"/>
            </a:br>
            <a:r>
              <a:rPr lang="pl-PL" dirty="0"/>
              <a:t>	</a:t>
            </a:r>
            <a:br>
              <a:rPr lang="pl-PL" altLang="pl-PL" dirty="0">
                <a:solidFill>
                  <a:schemeClr val="bg1"/>
                </a:solidFill>
              </a:rPr>
            </a:br>
            <a:br>
              <a:rPr lang="pl-PL" altLang="pl-PL" dirty="0">
                <a:solidFill>
                  <a:schemeClr val="bg1"/>
                </a:solidFill>
              </a:rPr>
            </a:br>
            <a:br>
              <a:rPr lang="pl-PL" altLang="pl-PL" dirty="0">
                <a:solidFill>
                  <a:schemeClr val="bg1"/>
                </a:solidFill>
              </a:rPr>
            </a:br>
            <a:r>
              <a:rPr lang="pl-PL" altLang="pl-PL" dirty="0">
                <a:solidFill>
                  <a:schemeClr val="bg1"/>
                </a:solidFill>
              </a:rPr>
              <a:t>,				</a:t>
            </a:r>
            <a:endParaRPr lang="pl-PL" dirty="0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913776" y="618517"/>
            <a:ext cx="5214070" cy="1019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pl-PL" sz="32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pl-PL" sz="3200" b="1" dirty="0">
                <a:latin typeface="Tw Cen MT" panose="020B0602020104020603" pitchFamily="34" charset="-18"/>
              </a:rPr>
              <a:t>Śluza </a:t>
            </a:r>
            <a:r>
              <a:rPr lang="pl-PL" sz="3200" b="1" dirty="0" err="1">
                <a:latin typeface="Tw Cen MT" panose="020B0602020104020603" pitchFamily="34" charset="-18"/>
              </a:rPr>
              <a:t>okole</a:t>
            </a:r>
            <a:r>
              <a:rPr lang="pl-PL" sz="3200" b="1" dirty="0">
                <a:latin typeface="Tw Cen MT" panose="020B0602020104020603" pitchFamily="34" charset="-18"/>
              </a:rPr>
              <a:t> nr 3 </a:t>
            </a:r>
          </a:p>
        </p:txBody>
      </p:sp>
    </p:spTree>
    <p:extLst>
      <p:ext uri="{BB962C8B-B14F-4D97-AF65-F5344CB8AC3E}">
        <p14:creationId xmlns:p14="http://schemas.microsoft.com/office/powerpoint/2010/main" val="78460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>
            <a:extLst>
              <a:ext uri="{FF2B5EF4-FFF2-40B4-BE49-F238E27FC236}">
                <a16:creationId xmlns:a16="http://schemas.microsoft.com/office/drawing/2014/main" id="{BCF3E339-62B0-4267-8D41-E6ABCCABD6A4}"/>
              </a:ext>
            </a:extLst>
          </p:cNvPr>
          <p:cNvSpPr txBox="1">
            <a:spLocks/>
          </p:cNvSpPr>
          <p:nvPr/>
        </p:nvSpPr>
        <p:spPr>
          <a:xfrm>
            <a:off x="0" y="5791199"/>
            <a:ext cx="12188825" cy="1092368"/>
          </a:xfrm>
          <a:prstGeom prst="rect">
            <a:avLst/>
          </a:prstGeom>
          <a:solidFill>
            <a:srgbClr val="0070C0">
              <a:alpha val="86000"/>
            </a:srgbClr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l-PL" b="1" dirty="0">
              <a:solidFill>
                <a:schemeClr val="bg1"/>
              </a:solidFill>
              <a:latin typeface="+mj-lt"/>
            </a:endParaRPr>
          </a:p>
          <a:p>
            <a:pPr marL="0" indent="0" algn="r">
              <a:buNone/>
            </a:pPr>
            <a:r>
              <a:rPr lang="pl-PL" sz="1800" b="1" dirty="0">
                <a:solidFill>
                  <a:schemeClr val="bg1"/>
                </a:solidFill>
                <a:latin typeface="+mj-lt"/>
              </a:rPr>
              <a:t>Regionalny Zarząd Gospodarki Wodnej wód polskich w Bydgoszczy</a:t>
            </a:r>
          </a:p>
        </p:txBody>
      </p:sp>
      <p:pic>
        <p:nvPicPr>
          <p:cNvPr id="5" name="Obraz 4" descr="pgw.jpg">
            <a:extLst>
              <a:ext uri="{FF2B5EF4-FFF2-40B4-BE49-F238E27FC236}">
                <a16:creationId xmlns:a16="http://schemas.microsoft.com/office/drawing/2014/main" id="{D092BB4F-3512-4C81-8F4E-21CEC164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1292"/>
            <a:ext cx="2399071" cy="1032182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  <a:outerShdw blurRad="114300" sx="1000" sy="1000" algn="ctr" rotWithShape="0">
              <a:srgbClr val="000000">
                <a:alpha val="49000"/>
              </a:srgbClr>
            </a:outerShdw>
            <a:softEdge rad="31750"/>
          </a:effectLst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660107" y="1"/>
            <a:ext cx="5104263" cy="5684814"/>
          </a:xfrm>
        </p:spPr>
        <p:txBody>
          <a:bodyPr>
            <a:normAutofit fontScale="90000"/>
          </a:bodyPr>
          <a:lstStyle/>
          <a:p>
            <a:pPr algn="l">
              <a:spcBef>
                <a:spcPct val="20000"/>
              </a:spcBef>
            </a:pP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LOKALIZACJA -  </a:t>
            </a:r>
            <a:r>
              <a:rPr lang="pl-PL" altLang="pl-PL" sz="2700" b="1" dirty="0"/>
              <a:t>km 15,970  DROGI WODNEJ WISŁA-ODRA</a:t>
            </a:r>
            <a:br>
              <a:rPr lang="pl-PL" altLang="pl-PL" sz="2700" b="1" dirty="0"/>
            </a:br>
            <a:br>
              <a:rPr lang="pl-PL" altLang="pl-PL" sz="2700" b="1" dirty="0"/>
            </a:br>
            <a:r>
              <a:rPr lang="pl-PL" altLang="pl-PL" sz="2700" b="1" dirty="0"/>
              <a:t>obiekt ii klasy</a:t>
            </a:r>
            <a:br>
              <a:rPr lang="pl-PL" altLang="pl-PL" sz="2700" dirty="0"/>
            </a:br>
            <a:r>
              <a:rPr lang="pl-PL" altLang="pl-PL" sz="2700" dirty="0"/>
              <a:t>ROK BUDOWY – 1914</a:t>
            </a: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ŚLUZA BETONOWA Z OKŁADZINĄ CEGLANĄ ZE ZBIORNIKAMI OSZCZĘDNOŚCIOWYMI</a:t>
            </a: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ZAMKNIĘCIA GÓRNE W POSTACI KLAPY STALOWEJ</a:t>
            </a:r>
            <a:br>
              <a:rPr lang="pl-PL" altLang="pl-PL" sz="2700" dirty="0"/>
            </a:br>
            <a:r>
              <a:rPr lang="pl-PL" altLang="pl-PL" sz="2700" dirty="0"/>
              <a:t>DOLNE WROTA WSPORNE DWUSKRZYDŁOWE</a:t>
            </a: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parametry: szer. 9,60 m x DŁ. 57,4 m</a:t>
            </a:r>
            <a:br>
              <a:rPr lang="pl-PL" altLang="pl-PL" sz="2700" dirty="0"/>
            </a:br>
            <a:r>
              <a:rPr lang="pl-PL" altLang="pl-PL" sz="2700" dirty="0"/>
              <a:t>wys. Piętrzenia: 7,52 m</a:t>
            </a:r>
            <a:br>
              <a:rPr lang="pl-PL" altLang="pl-PL" sz="2700" dirty="0"/>
            </a:br>
            <a:br>
              <a:rPr lang="pl-PL" dirty="0"/>
            </a:br>
            <a:r>
              <a:rPr lang="pl-PL" dirty="0"/>
              <a:t>	</a:t>
            </a:r>
            <a:br>
              <a:rPr lang="pl-PL" altLang="pl-PL" dirty="0">
                <a:solidFill>
                  <a:schemeClr val="bg1"/>
                </a:solidFill>
              </a:rPr>
            </a:br>
            <a:br>
              <a:rPr lang="pl-PL" altLang="pl-PL" dirty="0">
                <a:solidFill>
                  <a:schemeClr val="bg1"/>
                </a:solidFill>
              </a:rPr>
            </a:br>
            <a:br>
              <a:rPr lang="pl-PL" altLang="pl-PL" dirty="0">
                <a:solidFill>
                  <a:schemeClr val="bg1"/>
                </a:solidFill>
              </a:rPr>
            </a:br>
            <a:r>
              <a:rPr lang="pl-PL" altLang="pl-PL" dirty="0">
                <a:solidFill>
                  <a:schemeClr val="bg1"/>
                </a:solidFill>
              </a:rPr>
              <a:t>,				</a:t>
            </a:r>
            <a:endParaRPr lang="pl-PL" dirty="0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375998" y="522086"/>
            <a:ext cx="5718414" cy="1019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pl-PL" sz="32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pl-PL" sz="3200" b="1" dirty="0">
                <a:latin typeface="Tw Cen MT" panose="020B0602020104020603" pitchFamily="34" charset="-18"/>
              </a:rPr>
              <a:t>Śluza </a:t>
            </a:r>
            <a:r>
              <a:rPr lang="pl-PL" sz="3200" b="1" dirty="0" err="1">
                <a:latin typeface="Tw Cen MT" panose="020B0602020104020603" pitchFamily="34" charset="-18"/>
              </a:rPr>
              <a:t>czyżkówko</a:t>
            </a:r>
            <a:r>
              <a:rPr lang="pl-PL" sz="3200" b="1" dirty="0">
                <a:latin typeface="Tw Cen MT" panose="020B0602020104020603" pitchFamily="34" charset="-18"/>
              </a:rPr>
              <a:t> nr 4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E661EF7-DC51-4CE2-9159-6A62F20E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1" y="1776267"/>
            <a:ext cx="6064579" cy="40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42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>
            <a:extLst>
              <a:ext uri="{FF2B5EF4-FFF2-40B4-BE49-F238E27FC236}">
                <a16:creationId xmlns:a16="http://schemas.microsoft.com/office/drawing/2014/main" id="{BCF3E339-62B0-4267-8D41-E6ABCCABD6A4}"/>
              </a:ext>
            </a:extLst>
          </p:cNvPr>
          <p:cNvSpPr txBox="1">
            <a:spLocks/>
          </p:cNvSpPr>
          <p:nvPr/>
        </p:nvSpPr>
        <p:spPr>
          <a:xfrm>
            <a:off x="0" y="5791199"/>
            <a:ext cx="12188825" cy="1092368"/>
          </a:xfrm>
          <a:prstGeom prst="rect">
            <a:avLst/>
          </a:prstGeom>
          <a:solidFill>
            <a:srgbClr val="0070C0">
              <a:alpha val="86000"/>
            </a:srgbClr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l-PL" b="1" dirty="0">
              <a:solidFill>
                <a:schemeClr val="bg1"/>
              </a:solidFill>
              <a:latin typeface="+mj-lt"/>
            </a:endParaRPr>
          </a:p>
          <a:p>
            <a:pPr marL="0" indent="0" algn="r">
              <a:buNone/>
            </a:pPr>
            <a:r>
              <a:rPr lang="pl-PL" sz="1800" b="1" dirty="0">
                <a:solidFill>
                  <a:schemeClr val="bg1"/>
                </a:solidFill>
                <a:latin typeface="+mj-lt"/>
              </a:rPr>
              <a:t>Regionalny Zarząd Gospodarki Wodnej wód polskich w Bydgoszczy</a:t>
            </a:r>
          </a:p>
        </p:txBody>
      </p:sp>
      <p:pic>
        <p:nvPicPr>
          <p:cNvPr id="5" name="Obraz 4" descr="pgw.jpg">
            <a:extLst>
              <a:ext uri="{FF2B5EF4-FFF2-40B4-BE49-F238E27FC236}">
                <a16:creationId xmlns:a16="http://schemas.microsoft.com/office/drawing/2014/main" id="{D092BB4F-3512-4C81-8F4E-21CEC164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1292"/>
            <a:ext cx="2399071" cy="1032182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  <a:outerShdw blurRad="114300" sx="1000" sy="1000" algn="ctr" rotWithShape="0">
              <a:srgbClr val="000000">
                <a:alpha val="49000"/>
              </a:srgbClr>
            </a:outerShdw>
            <a:softEdge rad="31750"/>
          </a:effectLst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660107" y="1"/>
            <a:ext cx="5104263" cy="5684814"/>
          </a:xfrm>
        </p:spPr>
        <p:txBody>
          <a:bodyPr>
            <a:normAutofit fontScale="90000"/>
          </a:bodyPr>
          <a:lstStyle/>
          <a:p>
            <a:pPr algn="l">
              <a:spcBef>
                <a:spcPct val="20000"/>
              </a:spcBef>
            </a:pP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LOKALIZACJA -  </a:t>
            </a:r>
            <a:r>
              <a:rPr lang="pl-PL" altLang="pl-PL" sz="2700" b="1" dirty="0"/>
              <a:t>km 20,000  DROGI WODNEJ WISŁA-ODRA</a:t>
            </a:r>
            <a:br>
              <a:rPr lang="pl-PL" altLang="pl-PL" sz="2700" b="1" dirty="0"/>
            </a:br>
            <a:br>
              <a:rPr lang="pl-PL" altLang="pl-PL" sz="2700" b="1" dirty="0"/>
            </a:br>
            <a:r>
              <a:rPr lang="pl-PL" altLang="pl-PL" sz="2700" b="1" dirty="0"/>
              <a:t>obiekt </a:t>
            </a:r>
            <a:r>
              <a:rPr lang="pl-PL" altLang="pl-PL" sz="2700" b="1" dirty="0" err="1"/>
              <a:t>iiI</a:t>
            </a:r>
            <a:r>
              <a:rPr lang="pl-PL" altLang="pl-PL" sz="2700" b="1" dirty="0"/>
              <a:t> klasy</a:t>
            </a:r>
            <a:br>
              <a:rPr lang="pl-PL" altLang="pl-PL" sz="2700" dirty="0"/>
            </a:br>
            <a:r>
              <a:rPr lang="pl-PL" altLang="pl-PL" sz="2700" dirty="0"/>
              <a:t>ROK BUDOWY – 1910 -1914</a:t>
            </a: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ŚLUZA BETONOWA Z OKŁADZINĄ CEGLANĄ</a:t>
            </a: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ZAMKNIĘCIA GÓRNE W POSTACI KLAPY STALOWEJ</a:t>
            </a:r>
            <a:br>
              <a:rPr lang="pl-PL" altLang="pl-PL" sz="2700" dirty="0"/>
            </a:br>
            <a:r>
              <a:rPr lang="pl-PL" altLang="pl-PL" sz="2700" dirty="0"/>
              <a:t>DOLNE WROTA WSPORNE DWUSKRZYDŁOWE</a:t>
            </a:r>
            <a:br>
              <a:rPr lang="pl-PL" altLang="pl-PL" sz="2700" dirty="0"/>
            </a:br>
            <a:r>
              <a:rPr lang="pl-PL" altLang="pl-PL" sz="2700" dirty="0"/>
              <a:t>napęd ręczny</a:t>
            </a:r>
            <a:br>
              <a:rPr lang="pl-PL" altLang="pl-PL" sz="2700" dirty="0"/>
            </a:br>
            <a:r>
              <a:rPr lang="pl-PL" altLang="pl-PL" sz="2700" dirty="0"/>
              <a:t>parametry: szer.9,60 m x DŁ. 57,4 m</a:t>
            </a:r>
            <a:br>
              <a:rPr lang="pl-PL" altLang="pl-PL" sz="2700" dirty="0"/>
            </a:br>
            <a:r>
              <a:rPr lang="pl-PL" altLang="pl-PL" sz="2700" dirty="0"/>
              <a:t>wys. Piętrzenia: 3,82 m</a:t>
            </a:r>
            <a:br>
              <a:rPr lang="pl-PL" altLang="pl-PL" sz="2700" dirty="0"/>
            </a:br>
            <a:br>
              <a:rPr lang="pl-PL" dirty="0"/>
            </a:br>
            <a:r>
              <a:rPr lang="pl-PL" dirty="0"/>
              <a:t>	</a:t>
            </a:r>
            <a:br>
              <a:rPr lang="pl-PL" altLang="pl-PL" dirty="0">
                <a:solidFill>
                  <a:schemeClr val="bg1"/>
                </a:solidFill>
              </a:rPr>
            </a:br>
            <a:br>
              <a:rPr lang="pl-PL" altLang="pl-PL" dirty="0">
                <a:solidFill>
                  <a:schemeClr val="bg1"/>
                </a:solidFill>
              </a:rPr>
            </a:br>
            <a:br>
              <a:rPr lang="pl-PL" altLang="pl-PL" dirty="0">
                <a:solidFill>
                  <a:schemeClr val="bg1"/>
                </a:solidFill>
              </a:rPr>
            </a:br>
            <a:r>
              <a:rPr lang="pl-PL" altLang="pl-PL" dirty="0">
                <a:solidFill>
                  <a:schemeClr val="bg1"/>
                </a:solidFill>
              </a:rPr>
              <a:t>,				</a:t>
            </a:r>
            <a:endParaRPr lang="pl-PL" dirty="0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354021" y="575278"/>
            <a:ext cx="5186970" cy="1157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pl-PL" sz="32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pl-PL" sz="3200" b="1" dirty="0">
                <a:latin typeface="Tw Cen MT" panose="020B0602020104020603" pitchFamily="34" charset="-18"/>
              </a:rPr>
              <a:t>Śluza prądy nr 5</a:t>
            </a:r>
            <a:r>
              <a:rPr lang="pl-PL" sz="32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9" name="Picture 4" descr="prądy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77" y="1638280"/>
            <a:ext cx="5498009" cy="40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737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>
            <a:extLst>
              <a:ext uri="{FF2B5EF4-FFF2-40B4-BE49-F238E27FC236}">
                <a16:creationId xmlns:a16="http://schemas.microsoft.com/office/drawing/2014/main" id="{BCF3E339-62B0-4267-8D41-E6ABCCABD6A4}"/>
              </a:ext>
            </a:extLst>
          </p:cNvPr>
          <p:cNvSpPr txBox="1">
            <a:spLocks/>
          </p:cNvSpPr>
          <p:nvPr/>
        </p:nvSpPr>
        <p:spPr>
          <a:xfrm>
            <a:off x="0" y="5791199"/>
            <a:ext cx="12188825" cy="1092368"/>
          </a:xfrm>
          <a:prstGeom prst="rect">
            <a:avLst/>
          </a:prstGeom>
          <a:solidFill>
            <a:srgbClr val="0070C0">
              <a:alpha val="86000"/>
            </a:srgbClr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l-PL" b="1" dirty="0">
              <a:solidFill>
                <a:schemeClr val="bg1"/>
              </a:solidFill>
              <a:latin typeface="+mj-lt"/>
            </a:endParaRPr>
          </a:p>
          <a:p>
            <a:pPr marL="0" indent="0" algn="r">
              <a:buNone/>
            </a:pPr>
            <a:r>
              <a:rPr lang="pl-PL" sz="1800" b="1" dirty="0">
                <a:solidFill>
                  <a:schemeClr val="bg1"/>
                </a:solidFill>
                <a:latin typeface="+mj-lt"/>
              </a:rPr>
              <a:t>Regionalny Zarząd Gospodarki Wodnej wód polskich w Bydgoszczy</a:t>
            </a:r>
          </a:p>
        </p:txBody>
      </p:sp>
      <p:pic>
        <p:nvPicPr>
          <p:cNvPr id="5" name="Obraz 4" descr="pgw.jpg">
            <a:extLst>
              <a:ext uri="{FF2B5EF4-FFF2-40B4-BE49-F238E27FC236}">
                <a16:creationId xmlns:a16="http://schemas.microsoft.com/office/drawing/2014/main" id="{D092BB4F-3512-4C81-8F4E-21CEC164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1292"/>
            <a:ext cx="2399071" cy="1032182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  <a:outerShdw blurRad="114300" sx="1000" sy="1000" algn="ctr" rotWithShape="0">
              <a:srgbClr val="000000">
                <a:alpha val="49000"/>
              </a:srgbClr>
            </a:outerShdw>
            <a:softEdge rad="31750"/>
          </a:effectLst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660107" y="1"/>
            <a:ext cx="5104263" cy="5684814"/>
          </a:xfrm>
        </p:spPr>
        <p:txBody>
          <a:bodyPr>
            <a:normAutofit fontScale="90000"/>
          </a:bodyPr>
          <a:lstStyle/>
          <a:p>
            <a:pPr algn="l">
              <a:spcBef>
                <a:spcPct val="20000"/>
              </a:spcBef>
            </a:pP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LOKALIZACJA -  </a:t>
            </a:r>
            <a:r>
              <a:rPr lang="pl-PL" altLang="pl-PL" sz="2700" b="1" dirty="0"/>
              <a:t>km 20,970  DROGI WODNEJ WISŁA-ODRA</a:t>
            </a:r>
            <a:br>
              <a:rPr lang="pl-PL" altLang="pl-PL" sz="2700" b="1" dirty="0"/>
            </a:br>
            <a:br>
              <a:rPr lang="pl-PL" altLang="pl-PL" sz="2700" b="1" dirty="0"/>
            </a:br>
            <a:r>
              <a:rPr lang="pl-PL" altLang="pl-PL" sz="2700" b="1" dirty="0"/>
              <a:t>obiekt </a:t>
            </a:r>
            <a:r>
              <a:rPr lang="pl-PL" altLang="pl-PL" sz="2700" b="1" dirty="0" err="1"/>
              <a:t>iiI</a:t>
            </a:r>
            <a:r>
              <a:rPr lang="pl-PL" altLang="pl-PL" sz="2700" b="1" dirty="0"/>
              <a:t> klasy</a:t>
            </a:r>
            <a:br>
              <a:rPr lang="pl-PL" altLang="pl-PL" sz="2700" dirty="0"/>
            </a:br>
            <a:r>
              <a:rPr lang="pl-PL" altLang="pl-PL" sz="2700" dirty="0"/>
              <a:t>ROK BUDOWY – 1910 -1914</a:t>
            </a: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ŚLUZA BETONOWA Z OKŁADZINĄ CEGLANĄ</a:t>
            </a:r>
            <a:br>
              <a:rPr lang="pl-PL" altLang="pl-PL" sz="2700" dirty="0"/>
            </a:br>
            <a:br>
              <a:rPr lang="pl-PL" altLang="pl-PL" sz="2700" dirty="0"/>
            </a:br>
            <a:r>
              <a:rPr lang="pl-PL" altLang="pl-PL" sz="2700" dirty="0"/>
              <a:t>ZAMKNIĘCIA GÓRNE W POSTACI KLAPY STALOWEJ</a:t>
            </a:r>
            <a:br>
              <a:rPr lang="pl-PL" altLang="pl-PL" sz="2700" dirty="0"/>
            </a:br>
            <a:r>
              <a:rPr lang="pl-PL" altLang="pl-PL" sz="2700" dirty="0"/>
              <a:t>DOLNE WROTA WSPORNE DWUSKRZYDŁOWE</a:t>
            </a:r>
            <a:br>
              <a:rPr lang="pl-PL" altLang="pl-PL" sz="2700" dirty="0"/>
            </a:br>
            <a:r>
              <a:rPr lang="pl-PL" altLang="pl-PL" sz="2700" dirty="0"/>
              <a:t>napęd ręczny</a:t>
            </a:r>
            <a:br>
              <a:rPr lang="pl-PL" altLang="pl-PL" sz="2700" dirty="0"/>
            </a:br>
            <a:r>
              <a:rPr lang="pl-PL" altLang="pl-PL" sz="2700" dirty="0"/>
              <a:t>parametry: szer. 9,60 m x DŁ. 57,4 m</a:t>
            </a:r>
            <a:br>
              <a:rPr lang="pl-PL" altLang="pl-PL" sz="2700" dirty="0"/>
            </a:br>
            <a:r>
              <a:rPr lang="pl-PL" altLang="pl-PL" sz="2700" dirty="0"/>
              <a:t>wys. Piętrzenia: 3,55 m</a:t>
            </a:r>
            <a:br>
              <a:rPr lang="pl-PL" altLang="pl-PL" sz="2700" dirty="0"/>
            </a:br>
            <a:br>
              <a:rPr lang="pl-PL" dirty="0"/>
            </a:br>
            <a:r>
              <a:rPr lang="pl-PL" dirty="0"/>
              <a:t>	</a:t>
            </a:r>
            <a:br>
              <a:rPr lang="pl-PL" altLang="pl-PL" dirty="0">
                <a:solidFill>
                  <a:schemeClr val="bg1"/>
                </a:solidFill>
              </a:rPr>
            </a:br>
            <a:br>
              <a:rPr lang="pl-PL" altLang="pl-PL" dirty="0">
                <a:solidFill>
                  <a:schemeClr val="bg1"/>
                </a:solidFill>
              </a:rPr>
            </a:br>
            <a:br>
              <a:rPr lang="pl-PL" altLang="pl-PL" dirty="0">
                <a:solidFill>
                  <a:schemeClr val="bg1"/>
                </a:solidFill>
              </a:rPr>
            </a:br>
            <a:r>
              <a:rPr lang="pl-PL" altLang="pl-PL" dirty="0">
                <a:solidFill>
                  <a:schemeClr val="bg1"/>
                </a:solidFill>
              </a:rPr>
              <a:t>,				</a:t>
            </a:r>
            <a:endParaRPr lang="pl-PL" dirty="0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354020" y="575278"/>
            <a:ext cx="5596403" cy="1157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pl-PL" sz="32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pl-PL" sz="3200" b="1" dirty="0">
                <a:latin typeface="Tw Cen MT" panose="020B0602020104020603" pitchFamily="34" charset="-18"/>
              </a:rPr>
              <a:t>Śluza </a:t>
            </a:r>
            <a:r>
              <a:rPr lang="pl-PL" sz="3200" b="1" dirty="0" err="1">
                <a:latin typeface="Tw Cen MT" panose="020B0602020104020603" pitchFamily="34" charset="-18"/>
              </a:rPr>
              <a:t>osowa</a:t>
            </a:r>
            <a:r>
              <a:rPr lang="pl-PL" sz="3200" b="1" dirty="0">
                <a:latin typeface="Tw Cen MT" panose="020B0602020104020603" pitchFamily="34" charset="-18"/>
              </a:rPr>
              <a:t> góra nr 6 </a:t>
            </a:r>
          </a:p>
        </p:txBody>
      </p:sp>
      <p:pic>
        <p:nvPicPr>
          <p:cNvPr id="11" name="Picture 4" descr="Obraz 04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53" y="1839650"/>
            <a:ext cx="4575005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84809"/>
      </p:ext>
    </p:extLst>
  </p:cSld>
  <p:clrMapOvr>
    <a:masterClrMapping/>
  </p:clrMapOvr>
</p:sld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Krop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2382</TotalTime>
  <Words>1236</Words>
  <Application>Microsoft Office PowerPoint</Application>
  <PresentationFormat>Panoramiczny</PresentationFormat>
  <Paragraphs>311</Paragraphs>
  <Slides>56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63" baseType="lpstr">
      <vt:lpstr>Arial</vt:lpstr>
      <vt:lpstr>Calibri</vt:lpstr>
      <vt:lpstr>Palatino Linotype</vt:lpstr>
      <vt:lpstr>Times New Roman</vt:lpstr>
      <vt:lpstr>Trebuchet MS</vt:lpstr>
      <vt:lpstr>Tw Cen MT</vt:lpstr>
      <vt:lpstr>Kropla</vt:lpstr>
      <vt:lpstr>        „Modernizacja obiektów piętrzących Kanału Bydgoskiego obejmująca zadania:  śluza Okole z zabudowaniami,  śluza Czyżkówko z zabudowaniami,  śluza Prądy z zabudowaniami i mostem,  śluza Osowa Góra z zabudowaniami i mostem”.   </vt:lpstr>
      <vt:lpstr>Prezentacja programu PowerPoint</vt:lpstr>
      <vt:lpstr>Prezentacja programu PowerPoint</vt:lpstr>
      <vt:lpstr>Prezentacja programu PowerPoint</vt:lpstr>
      <vt:lpstr>RYS HISTORYCZNY</vt:lpstr>
      <vt:lpstr>          LOKALIZACJA: km 14,800 DROGI WODNEJ WISŁA-ODRA  obiekt II klasy ROK BUDOWY - 1914  ŚLUZA BETONOWA Z OKŁADZINĄ CEGLANĄ ZE ZBIORNIKAMI OSZCZĘDNOŚCIOWYMI  ZAMKNIĘCIA GÓRNE W POSTACI KLAPY STALOWEJ DOLNE WROTA WSPORNE DWUSKRZYDŁOWE  parametry: szer. 9,60 m x dł. 57,4 m wys. Piętrzenia: 7,58 m      ,    </vt:lpstr>
      <vt:lpstr>       LOKALIZACJA -  km 15,970  DROGI WODNEJ WISŁA-ODRA  obiekt ii klasy ROK BUDOWY – 1914  ŚLUZA BETONOWA Z OKŁADZINĄ CEGLANĄ ZE ZBIORNIKAMI OSZCZĘDNOŚCIOWYMI  ZAMKNIĘCIA GÓRNE W POSTACI KLAPY STALOWEJ DOLNE WROTA WSPORNE DWUSKRZYDŁOWE  parametry: szer. 9,60 m x DŁ. 57,4 m wys. Piętrzenia: 7,52 m      ,    </vt:lpstr>
      <vt:lpstr>       LOKALIZACJA -  km 20,000  DROGI WODNEJ WISŁA-ODRA  obiekt iiI klasy ROK BUDOWY – 1910 -1914  ŚLUZA BETONOWA Z OKŁADZINĄ CEGLANĄ  ZAMKNIĘCIA GÓRNE W POSTACI KLAPY STALOWEJ DOLNE WROTA WSPORNE DWUSKRZYDŁOWE napęd ręczny parametry: szer.9,60 m x DŁ. 57,4 m wys. Piętrzenia: 3,82 m      ,    </vt:lpstr>
      <vt:lpstr>       LOKALIZACJA -  km 20,970  DROGI WODNEJ WISŁA-ODRA  obiekt iiI klasy ROK BUDOWY – 1910 -1914  ŚLUZA BETONOWA Z OKŁADZINĄ CEGLANĄ  ZAMKNIĘCIA GÓRNE W POSTACI KLAPY STALOWEJ DOLNE WROTA WSPORNE DWUSKRZYDŁOWE napęd ręczny parametry: szer. 9,60 m x DŁ. 57,4 m wys. Piętrzenia: 3,55 m      ,    </vt:lpstr>
      <vt:lpstr>Obiekty kanału bydgoskiego  wpisane są do rejestru zabytków  nr rejestru zabytków: a/900-/1-27  z dn. 30 listopada 2005 r. </vt:lpstr>
      <vt:lpstr>Stan techniczny śluzy Okole  na podstawie przeglądu z 2016 r.</vt:lpstr>
      <vt:lpstr>Stan techniczny śluzy Okole</vt:lpstr>
      <vt:lpstr>śluza okole nr 3</vt:lpstr>
      <vt:lpstr>W LATACH 2014 – 2015 RZGW w Poznaniu pozyskał zapewnienie finansowania na opracowanie dokumentacji projektowej  na remont czterech obiektów na kanale bydgoskim  tj. Śluz okole, czyżkówko, prądy i osowa góra  ze Środków  Narodowego funduszu ochrony Środowiska  i gospodarki wodnej </vt:lpstr>
      <vt:lpstr>Prezentacja programu PowerPoint</vt:lpstr>
      <vt:lpstr>Prezentacja programu PowerPoint</vt:lpstr>
      <vt:lpstr>Prezentacja programu PowerPoint</vt:lpstr>
      <vt:lpstr>     w dniu 15.09.2017 r. rzgw W POZNANIU ZAWARł umowę  na zadanie  Pn.: „Modernizacja obiektów piętrzących Kanału Bydgoskiego  obejmująca zadania: - śluza Okole z zabudowaniami, - śluza  Czyżkówko z zabudowaniami, - śluza Prądy z zabudowaniami i  mostem, - śluza Osowa Góra z zabudowaniami i mostem"   - ŚLUZA OKOLE,   przekazanie placu budowy nastąpiło w dn. 22.09.2017 r.   inwestycja w roku 2017 rozpoczęta przez Regionalny Zarząd  Gospodarki wodnej w poznaniu, obecnie zgodnie z aneksem  kontynuowana przez pgw wody polskie reprezentowane przez RZGW  w Poznaniu oraz RZGW w Bydgoszczy, na zasadach określonych we  wzajemnym porozumieniu.  nadzór inwestorski prowadzony przez pracowników rzgw.     </vt:lpstr>
      <vt:lpstr>        </vt:lpstr>
      <vt:lpstr>  prace realizowane na zabytkowym obiekcie zgodnie z decyzją konserwatora wymagają stałego nadzoru konserwatorskiego oraz archeologicznego nad poszczególnymi etapami prac.  Roboty realizowane są zgodnie z programem robót konserwatorskich, który zakłada zachowanie jak największej substancji historycznej z zachowaniem historycznych detali i   materiałów.     </vt:lpstr>
      <vt:lpstr>   </vt:lpstr>
      <vt:lpstr>   </vt:lpstr>
      <vt:lpstr>   Prace remontowe obejmują 4 branże: hydrotechniczną, architektoniczną,  elektryczną i mechaniczNą.   inwestycja polega na:   - remoncie obiektu śluzy (komora, głowa dolna i górna) wraz z kanałami    obiegowymi, syfonem, szybami zasuw i kanałem ulgowym z komorami wlotu i   wylotu ;  - remoncie zbiorników oszczędnościowych ;  - przebudowie ubezpieczeń brzegów awanportów górnego i dolnego ;  - robotach ODMULENIOWYCH dna awanportów ;  - wykonaniu przesłony uszczelniającej wzdłuż prawej ściany śluzy metodą jet -  grounting spełniającą funkcje uszczelniającą i statyczną ;  - naprawie powierzchni utwardzonych na obiekcie ;  - remoncie kładki roboczej na dolnej głowie śluzy ;  - remoncie zamknięć awaryjnych ;  - rewitalizacji zagospodarowania terenu.   </vt:lpstr>
      <vt:lpstr> Zasadnicze  prace wykonane dotychczas to:  - przesłona z Pali jet-grouting   - Odmulenie awanportów  - Roboty ziemne w ilości 913,15m³ - Roboty murowe ścian ceglano - betonowych - Roboty naprawcze dna i skarp zbiorników oszczędnościowych w ilości 155,6 m3  - INWENTARYZACJA I rozpoznanie mechanizmów oraz osprzętu - PRACE ROZBIÓRKOWE ORAZ WZMACNIAJĄCE FUNDAMENT W BUDYNKU ŚLUZOWEGO </vt:lpstr>
      <vt:lpstr>PRZESŁONA JET – GROUTING OD STRONY ŚCIANY PÓŁNOCNEJ</vt:lpstr>
      <vt:lpstr>DEMONTAż KLAPY OD STRONY WODY GÓRNEJ</vt:lpstr>
      <vt:lpstr>Dolne wrota </vt:lpstr>
      <vt:lpstr>Demontaż Dolnych wrót </vt:lpstr>
      <vt:lpstr>Prace konserwacyjne Dolnych wrót </vt:lpstr>
      <vt:lpstr>Zbiorniki oszczędnościowe zamknięcia cylindryczne</vt:lpstr>
      <vt:lpstr>Prace ziemne</vt:lpstr>
      <vt:lpstr>Odbudowa ścian komory śluzy</vt:lpstr>
      <vt:lpstr>Odbudowa ścian komory śluzy</vt:lpstr>
      <vt:lpstr>Remont awanportu górnego</vt:lpstr>
      <vt:lpstr>Dotychczas zrealizowano ok. 60 % zakresu robót </vt:lpstr>
      <vt:lpstr>Prezentacja programu PowerPoint</vt:lpstr>
      <vt:lpstr>Stan techniczny śluzy Czyżkówko  zgodnie z protokołem z kontroli okresowej  z DN. 26.09.2017 r.</vt:lpstr>
      <vt:lpstr>Prezentacja programu PowerPoint</vt:lpstr>
      <vt:lpstr>Prezentacja programu PowerPoint</vt:lpstr>
      <vt:lpstr>Prezentacja programu PowerPoint</vt:lpstr>
      <vt:lpstr>Wnioski z przeglądu okresowego śluzy Czyżkówko</vt:lpstr>
      <vt:lpstr>Stan techniczny śluzy prądy zgodnie z protokołem z kontroli okresowej  z DN. 12.06.2018 r.</vt:lpstr>
      <vt:lpstr>Prezentacja programu PowerPoint</vt:lpstr>
      <vt:lpstr>Prezentacja programu PowerPoint</vt:lpstr>
      <vt:lpstr>Prezentacja programu PowerPoint</vt:lpstr>
      <vt:lpstr>Prezentacja programu PowerPoint</vt:lpstr>
      <vt:lpstr>Wnioski z przeglądu okresowego śluzy prądy</vt:lpstr>
      <vt:lpstr>Stan techniczny śluzy osowa góra zgodnie z protokołem z kontroli okresowej  z DN. 12.06.2018 r.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Wnioski z przeglądu okresowego śluzy osowa góra</vt:lpstr>
      <vt:lpstr>podsumowanie</vt:lpstr>
      <vt:lpstr>Dziękuję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obliczu powodzi</dc:title>
  <dc:creator>Anita Hermit</dc:creator>
  <cp:lastModifiedBy>Agnieszka Siłacz</cp:lastModifiedBy>
  <cp:revision>221</cp:revision>
  <dcterms:created xsi:type="dcterms:W3CDTF">2016-09-12T12:46:51Z</dcterms:created>
  <dcterms:modified xsi:type="dcterms:W3CDTF">2018-10-16T08:23:10Z</dcterms:modified>
</cp:coreProperties>
</file>